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23" r:id="rId2"/>
  </p:sldMasterIdLst>
  <p:notesMasterIdLst>
    <p:notesMasterId r:id="rId130"/>
  </p:notesMasterIdLst>
  <p:handoutMasterIdLst>
    <p:handoutMasterId r:id="rId131"/>
  </p:handoutMasterIdLst>
  <p:sldIdLst>
    <p:sldId id="360" r:id="rId3"/>
    <p:sldId id="361" r:id="rId4"/>
    <p:sldId id="389" r:id="rId5"/>
    <p:sldId id="601" r:id="rId6"/>
    <p:sldId id="459" r:id="rId7"/>
    <p:sldId id="461" r:id="rId8"/>
    <p:sldId id="462" r:id="rId9"/>
    <p:sldId id="602" r:id="rId10"/>
    <p:sldId id="465" r:id="rId11"/>
    <p:sldId id="362" r:id="rId12"/>
    <p:sldId id="832" r:id="rId13"/>
    <p:sldId id="366" r:id="rId14"/>
    <p:sldId id="471" r:id="rId15"/>
    <p:sldId id="472" r:id="rId16"/>
    <p:sldId id="473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7" r:id="rId25"/>
    <p:sldId id="698" r:id="rId26"/>
    <p:sldId id="699" r:id="rId27"/>
    <p:sldId id="700" r:id="rId28"/>
    <p:sldId id="701" r:id="rId29"/>
    <p:sldId id="702" r:id="rId30"/>
    <p:sldId id="703" r:id="rId31"/>
    <p:sldId id="704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  <p:sldId id="722" r:id="rId47"/>
    <p:sldId id="723" r:id="rId48"/>
    <p:sldId id="724" r:id="rId49"/>
    <p:sldId id="725" r:id="rId50"/>
    <p:sldId id="726" r:id="rId51"/>
    <p:sldId id="848" r:id="rId52"/>
    <p:sldId id="727" r:id="rId53"/>
    <p:sldId id="729" r:id="rId54"/>
    <p:sldId id="730" r:id="rId55"/>
    <p:sldId id="734" r:id="rId56"/>
    <p:sldId id="731" r:id="rId57"/>
    <p:sldId id="732" r:id="rId58"/>
    <p:sldId id="735" r:id="rId59"/>
    <p:sldId id="737" r:id="rId60"/>
    <p:sldId id="739" r:id="rId61"/>
    <p:sldId id="740" r:id="rId62"/>
    <p:sldId id="853" r:id="rId63"/>
    <p:sldId id="854" r:id="rId64"/>
    <p:sldId id="855" r:id="rId65"/>
    <p:sldId id="856" r:id="rId66"/>
    <p:sldId id="857" r:id="rId67"/>
    <p:sldId id="858" r:id="rId68"/>
    <p:sldId id="859" r:id="rId69"/>
    <p:sldId id="860" r:id="rId70"/>
    <p:sldId id="861" r:id="rId71"/>
    <p:sldId id="742" r:id="rId72"/>
    <p:sldId id="743" r:id="rId73"/>
    <p:sldId id="746" r:id="rId74"/>
    <p:sldId id="747" r:id="rId75"/>
    <p:sldId id="748" r:id="rId76"/>
    <p:sldId id="749" r:id="rId77"/>
    <p:sldId id="750" r:id="rId78"/>
    <p:sldId id="751" r:id="rId79"/>
    <p:sldId id="752" r:id="rId80"/>
    <p:sldId id="753" r:id="rId81"/>
    <p:sldId id="754" r:id="rId82"/>
    <p:sldId id="755" r:id="rId83"/>
    <p:sldId id="756" r:id="rId84"/>
    <p:sldId id="769" r:id="rId85"/>
    <p:sldId id="770" r:id="rId86"/>
    <p:sldId id="771" r:id="rId87"/>
    <p:sldId id="772" r:id="rId88"/>
    <p:sldId id="773" r:id="rId89"/>
    <p:sldId id="774" r:id="rId90"/>
    <p:sldId id="479" r:id="rId91"/>
    <p:sldId id="480" r:id="rId92"/>
    <p:sldId id="482" r:id="rId93"/>
    <p:sldId id="775" r:id="rId94"/>
    <p:sldId id="776" r:id="rId95"/>
    <p:sldId id="777" r:id="rId96"/>
    <p:sldId id="778" r:id="rId97"/>
    <p:sldId id="779" r:id="rId98"/>
    <p:sldId id="780" r:id="rId99"/>
    <p:sldId id="781" r:id="rId100"/>
    <p:sldId id="782" r:id="rId101"/>
    <p:sldId id="783" r:id="rId102"/>
    <p:sldId id="784" r:id="rId103"/>
    <p:sldId id="785" r:id="rId104"/>
    <p:sldId id="786" r:id="rId105"/>
    <p:sldId id="787" r:id="rId106"/>
    <p:sldId id="788" r:id="rId107"/>
    <p:sldId id="789" r:id="rId108"/>
    <p:sldId id="790" r:id="rId109"/>
    <p:sldId id="791" r:id="rId110"/>
    <p:sldId id="792" r:id="rId111"/>
    <p:sldId id="799" r:id="rId112"/>
    <p:sldId id="851" r:id="rId113"/>
    <p:sldId id="852" r:id="rId114"/>
    <p:sldId id="800" r:id="rId115"/>
    <p:sldId id="801" r:id="rId116"/>
    <p:sldId id="802" r:id="rId117"/>
    <p:sldId id="803" r:id="rId118"/>
    <p:sldId id="810" r:id="rId119"/>
    <p:sldId id="862" r:id="rId120"/>
    <p:sldId id="811" r:id="rId121"/>
    <p:sldId id="812" r:id="rId122"/>
    <p:sldId id="813" r:id="rId123"/>
    <p:sldId id="814" r:id="rId124"/>
    <p:sldId id="815" r:id="rId125"/>
    <p:sldId id="484" r:id="rId126"/>
    <p:sldId id="816" r:id="rId127"/>
    <p:sldId id="863" r:id="rId128"/>
    <p:sldId id="864" r:id="rId129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CC"/>
    <a:srgbClr val="FF9900"/>
    <a:srgbClr val="FF3300"/>
    <a:srgbClr val="CCFFFF"/>
    <a:srgbClr val="CCECFF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notesMaster" Target="notesMasters/notesMaster1.xml"/><Relationship Id="rId131" Type="http://schemas.openxmlformats.org/officeDocument/2006/relationships/handoutMaster" Target="handoutMasters/handoutMaster1.xml"/><Relationship Id="rId132" Type="http://schemas.openxmlformats.org/officeDocument/2006/relationships/printerSettings" Target="printerSettings/printerSettings1.bin"/><Relationship Id="rId133" Type="http://schemas.openxmlformats.org/officeDocument/2006/relationships/presProps" Target="presProps.xml"/><Relationship Id="rId134" Type="http://schemas.openxmlformats.org/officeDocument/2006/relationships/viewProps" Target="viewProps.xml"/><Relationship Id="rId135" Type="http://schemas.openxmlformats.org/officeDocument/2006/relationships/theme" Target="theme/theme1.xml"/><Relationship Id="rId1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ngsana New" charset="0"/>
              </a:defRPr>
            </a:lvl1pPr>
          </a:lstStyle>
          <a:p>
            <a:pPr>
              <a:defRPr/>
            </a:pPr>
            <a:fld id="{E0DDCC71-A137-9740-81C5-4162FE47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ngsana New" charset="0"/>
              </a:defRPr>
            </a:lvl1pPr>
          </a:lstStyle>
          <a:p>
            <a:pPr>
              <a:defRPr/>
            </a:pPr>
            <a:fld id="{0ED69D08-B478-214D-AEDF-10073AEA80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43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Tahoma" charset="0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Tahoma" charset="0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Tahoma" charset="0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Tahoma" charset="0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2A1601E-4009-4E4A-9D92-421317402AFA}" type="slidenum">
              <a:rPr lang="en-US" sz="1200">
                <a:latin typeface="Arial" charset="0"/>
              </a:rPr>
              <a:pPr eaLnBrk="1" hangingPunct="1"/>
              <a:t>1</a:t>
            </a:fld>
            <a:endParaRPr lang="th-TH" sz="1200">
              <a:latin typeface="Arial" charset="0"/>
            </a:endParaRPr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EA2369A-F418-8244-80BB-B58401F04FEE}" type="slidenum">
              <a:rPr lang="en-US" sz="1200">
                <a:latin typeface="Arial" charset="0"/>
              </a:rPr>
              <a:pPr eaLnBrk="1" hangingPunct="1"/>
              <a:t>106</a:t>
            </a:fld>
            <a:endParaRPr lang="th-TH" sz="1200">
              <a:latin typeface="Arial" charset="0"/>
            </a:endParaRPr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9F8FA3C-8A5F-BF44-93D2-2AFC7B698496}" type="slidenum">
              <a:rPr lang="en-US" sz="1200">
                <a:latin typeface="Arial" charset="0"/>
              </a:rPr>
              <a:pPr eaLnBrk="1" hangingPunct="1"/>
              <a:t>107</a:t>
            </a:fld>
            <a:endParaRPr lang="th-TH" sz="1200">
              <a:latin typeface="Arial" charset="0"/>
            </a:endParaRPr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284CBAC-8283-604B-90D7-92DD8D0FB148}" type="slidenum">
              <a:rPr lang="en-US" sz="1200">
                <a:latin typeface="Arial" charset="0"/>
              </a:rPr>
              <a:pPr eaLnBrk="1" hangingPunct="1"/>
              <a:t>108</a:t>
            </a:fld>
            <a:endParaRPr lang="th-TH" sz="1200">
              <a:latin typeface="Arial" charset="0"/>
            </a:endParaRPr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4A6585E-7B1E-134E-AB01-1269F348CA1D}" type="slidenum">
              <a:rPr lang="en-US" sz="1200">
                <a:latin typeface="Arial" charset="0"/>
              </a:rPr>
              <a:pPr eaLnBrk="1" hangingPunct="1"/>
              <a:t>120</a:t>
            </a:fld>
            <a:endParaRPr lang="th-TH" sz="1200">
              <a:latin typeface="Arial" charset="0"/>
            </a:endParaRPr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97D803B-B98C-BE46-8BB4-70530C3CBCFD}" type="slidenum">
              <a:rPr lang="en-US" sz="1200">
                <a:latin typeface="Arial" charset="0"/>
              </a:rPr>
              <a:pPr eaLnBrk="1" hangingPunct="1"/>
              <a:t>121</a:t>
            </a:fld>
            <a:endParaRPr lang="th-TH" sz="1200">
              <a:latin typeface="Arial" charset="0"/>
            </a:endParaRPr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422E0C9-0998-994E-A4CC-D477A5A45B04}" type="slidenum">
              <a:rPr lang="en-US" sz="1200">
                <a:latin typeface="Arial" charset="0"/>
              </a:rPr>
              <a:pPr eaLnBrk="1" hangingPunct="1"/>
              <a:t>122</a:t>
            </a:fld>
            <a:endParaRPr lang="th-TH" sz="1200">
              <a:latin typeface="Arial" charset="0"/>
            </a:endParaRPr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8050"/>
            <a:ext cx="54324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17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th-TH" noProof="0" smtClean="0"/>
              <a:t>Click to edit Master title style</a:t>
            </a:r>
          </a:p>
        </p:txBody>
      </p:sp>
      <p:sp>
        <p:nvSpPr>
          <p:cNvPr id="6717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E4E1-2AE0-184F-8A44-64949B442F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87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44C5-C71E-BC43-B4BC-F377C6065C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6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9795-F560-1F40-84AE-AB32AB3916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16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1064-0031-664F-AC79-6987A97F96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994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D88F-1538-5845-88D6-1D5774BDA2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106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632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096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382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9267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930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24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A97F-7D8B-F248-9BC9-F383FCCA07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93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969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0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841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8625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439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1548-65FF-8A47-BFB7-F57985C0E7E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57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80D4-62AE-CF45-83C8-C8E2FC07B0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96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D57BC-75EF-C945-9C26-379B1C9B9F9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92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6B60-A609-DF44-9EE3-C8C99C0364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2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A514-F5FD-E643-B5C4-B7332CEE59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05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90B1-61E6-7041-BF53-0F3429DBFD9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12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9023-EBDD-C84F-B87B-549379A54A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26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707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6707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6707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707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  <p:sp>
            <p:nvSpPr>
              <p:cNvPr id="6707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>
                  <a:latin typeface="Verdana" pitchFamily="34" charset="0"/>
                  <a:ea typeface="+mn-ea"/>
                  <a:cs typeface="Angsana New" pitchFamily="18" charset="-34"/>
                </a:endParaRPr>
              </a:p>
            </p:txBody>
          </p:sp>
        </p:grpSp>
        <p:sp>
          <p:nvSpPr>
            <p:cNvPr id="6707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6707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6707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7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Verdana" pitchFamily="34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07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6707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707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707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ngsana New" charset="0"/>
              </a:defRPr>
            </a:lvl1pPr>
          </a:lstStyle>
          <a:p>
            <a:pPr>
              <a:defRPr/>
            </a:pPr>
            <a:fld id="{50863A5F-401A-8040-9B40-ACC6FA033A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707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Angsana New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Angsana New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Angsana New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Angsana New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3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8963025" cy="56165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effectLst/>
                <a:cs typeface="Tahoma" charset="0"/>
              </a:rPr>
              <a:t>การสื่อสาร</a:t>
            </a:r>
            <a:r>
              <a:rPr lang="en-US" sz="6000" b="1">
                <a:effectLst/>
                <a:cs typeface="Tahoma" charset="0"/>
              </a:rPr>
              <a:t> </a:t>
            </a:r>
            <a:br>
              <a:rPr lang="en-US" sz="6000" b="1">
                <a:effectLst/>
                <a:cs typeface="Tahoma" charset="0"/>
              </a:rPr>
            </a:br>
            <a:r>
              <a:rPr lang="th-TH" sz="8800" b="1">
                <a:solidFill>
                  <a:srgbClr val="FFFF00"/>
                </a:solidFill>
                <a:effectLst/>
                <a:cs typeface="Tahoma" charset="0"/>
              </a:rPr>
              <a:t>ข่าวประเสริฐ</a:t>
            </a:r>
            <a:r>
              <a:rPr lang="en-US" sz="8800" b="1">
                <a:solidFill>
                  <a:srgbClr val="FFFF00"/>
                </a:solidFill>
                <a:effectLst/>
                <a:cs typeface="Tahoma" charset="0"/>
              </a:rPr>
              <a:t> </a:t>
            </a:r>
            <a:br>
              <a:rPr lang="en-US" sz="8800" b="1">
                <a:solidFill>
                  <a:srgbClr val="FFFF00"/>
                </a:solidFill>
                <a:effectLst/>
                <a:cs typeface="Tahoma" charset="0"/>
              </a:rPr>
            </a:br>
            <a:r>
              <a:rPr lang="th-TH" sz="6000" b="1">
                <a:effectLst/>
                <a:cs typeface="Tahoma" charset="0"/>
              </a:rPr>
              <a:t>ในบริบทของ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cs typeface="Tahoma" charset="0"/>
              </a:rPr>
              <a:t>พุทธศาสนาไทย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3600" b="1">
                <a:effectLst/>
                <a:cs typeface="Tahoma" charset="0"/>
              </a:rPr>
              <a:t>โดย ศจ.ดร.บัณฑูร  บุญอิต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165305"/>
            <a:ext cx="9144000" cy="70383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Uploaded by 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8964613" cy="604837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ทำไมทั้งๆที่พูดภาษาไทย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แต่คนฟังที่มาจากพื้น</a:t>
            </a:r>
            <a:r>
              <a:rPr lang="en-US" sz="4000" b="1">
                <a:solidFill>
                  <a:srgbClr val="FFFF00"/>
                </a:solidFill>
                <a:effectLst/>
                <a:cs typeface="Tahoma" charset="0"/>
              </a:rPr>
              <a:t>ครอบครัวพุทธ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ฟังแล้ว</a:t>
            </a:r>
            <a:r>
              <a:rPr lang="en-US" sz="4000" b="1">
                <a:solidFill>
                  <a:srgbClr val="FF3300"/>
                </a:solidFill>
                <a:effectLst/>
                <a:cs typeface="Tahoma" charset="0"/>
              </a:rPr>
              <a:t>ไม่เข้าใจ </a:t>
            </a:r>
            <a:r>
              <a:rPr lang="en-US" sz="4000" b="1">
                <a:effectLst/>
                <a:cs typeface="Tahoma" charset="0"/>
              </a:rPr>
              <a:t>เหมือนอย่างที่เรา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อยากจะสื่อสารให้เขาเข้าใจ</a:t>
            </a:r>
            <a:r>
              <a:rPr lang="en-US" sz="3600" b="1">
                <a:effectLst/>
                <a:cs typeface="Tahoma" charset="0"/>
              </a:rPr>
              <a:t> ?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en-US" sz="3600" b="1">
              <a:effectLst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800" b="1">
                <a:effectLst/>
                <a:cs typeface="Tahoma" charset="0"/>
              </a:rPr>
              <a:t>แต่คนฟังที่เติบโตมาใน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4800" b="1">
                <a:solidFill>
                  <a:srgbClr val="FFFF00"/>
                </a:solidFill>
                <a:effectLst/>
                <a:cs typeface="Tahoma" charset="0"/>
              </a:rPr>
              <a:t>ครอบครัวคริสต์</a:t>
            </a:r>
            <a:r>
              <a:rPr lang="en-US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en-US" altLang="ja-JP" sz="4800" b="1">
                <a:solidFill>
                  <a:srgbClr val="FFFF00"/>
                </a:solidFill>
                <a:effectLst/>
                <a:cs typeface="Tahoma" charset="0"/>
              </a:rPr>
              <a:t> กลับเข้าใจได้โดยไม่มีปัญหา</a:t>
            </a:r>
            <a:r>
              <a:rPr lang="en-US" altLang="ja-JP" sz="3600">
                <a:effectLst/>
                <a:cs typeface="Tahoma" charset="0"/>
              </a:rPr>
              <a:t> </a:t>
            </a:r>
            <a:endParaRPr lang="en-US" sz="3600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215900"/>
            <a:ext cx="8532813" cy="6597650"/>
          </a:xfrm>
        </p:spPr>
        <p:txBody>
          <a:bodyPr/>
          <a:lstStyle/>
          <a:p>
            <a:pPr eaLnBrk="1" hangingPunct="1"/>
            <a:r>
              <a:rPr lang="en-US" sz="4400" b="1">
                <a:effectLst/>
                <a:cs typeface="Tahoma" charset="0"/>
              </a:rPr>
              <a:t> </a:t>
            </a:r>
            <a:r>
              <a:rPr lang="th-TH" sz="4400" b="1">
                <a:solidFill>
                  <a:srgbClr val="FFFF00"/>
                </a:solidFill>
                <a:effectLst/>
                <a:cs typeface="Tahoma" charset="0"/>
              </a:rPr>
              <a:t>ในพระคัมภีร์</a:t>
            </a:r>
          </a:p>
          <a:p>
            <a:pPr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	 </a:t>
            </a:r>
            <a:r>
              <a:rPr lang="th-TH" sz="4000" b="1">
                <a:effectLst/>
                <a:latin typeface="Tahoma" charset="0"/>
                <a:cs typeface="Tahoma" charset="0"/>
              </a:rPr>
              <a:t>อธิบายความสำคัญของสิ่งที่</a:t>
            </a:r>
          </a:p>
          <a:p>
            <a:pPr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   องค์พระเยซูคริสต์</a:t>
            </a:r>
          </a:p>
          <a:p>
            <a:pPr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   ทรงกระทำที่ไม้กางเขน</a:t>
            </a:r>
          </a:p>
          <a:p>
            <a:pPr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	 ในลักษณะที่แตกต่างกัน</a:t>
            </a:r>
          </a:p>
          <a:p>
            <a:pPr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	 ให้</a:t>
            </a:r>
            <a:r>
              <a:rPr lang="th-TH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เหมาะสมกับบริบท</a:t>
            </a:r>
          </a:p>
          <a:p>
            <a:pPr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    ของกลุ่ม</a:t>
            </a:r>
            <a:r>
              <a:rPr lang="th-TH" sz="4000" b="1">
                <a:solidFill>
                  <a:srgbClr val="33CC33"/>
                </a:solidFill>
                <a:effectLst/>
                <a:latin typeface="Tahoma" charset="0"/>
                <a:cs typeface="Tahoma" charset="0"/>
              </a:rPr>
              <a:t>คนฟัง</a:t>
            </a:r>
            <a:r>
              <a:rPr lang="th-TH" sz="4000" b="1">
                <a:effectLst/>
                <a:latin typeface="Tahoma" charset="0"/>
                <a:cs typeface="Tahoma" charset="0"/>
              </a:rPr>
              <a:t>ที่แตกต่างกันไป</a:t>
            </a:r>
            <a:r>
              <a:rPr lang="th-TH" sz="3600">
                <a:effectLst/>
                <a:latin typeface="Tahoma" charset="0"/>
                <a:cs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idx="1"/>
          </p:nvPr>
        </p:nvSpPr>
        <p:spPr>
          <a:xfrm>
            <a:off x="-396875" y="404813"/>
            <a:ext cx="9540875" cy="6119812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sz="6000" b="1" u="sng">
                <a:solidFill>
                  <a:srgbClr val="FFFF00"/>
                </a:solidFill>
                <a:effectLst/>
                <a:ea typeface="ＭＳ Ｐゴシック" charset="0"/>
                <a:cs typeface="ＭＳ Ｐゴシック" charset="0"/>
              </a:rPr>
              <a:t>ในบริบทของชาวยิว</a:t>
            </a:r>
          </a:p>
          <a:p>
            <a:pPr lvl="2" eaLnBrk="1" hangingPunct="1">
              <a:buFontTx/>
              <a:buNone/>
            </a:pPr>
            <a:r>
              <a:rPr lang="en-US" sz="40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มีความเข้าใจเรื่อง</a:t>
            </a:r>
          </a:p>
          <a:p>
            <a:pPr lvl="2" eaLnBrk="1" hangingPunct="1">
              <a:buFontTx/>
              <a:buNone/>
            </a:pPr>
            <a:r>
              <a:rPr lang="en-US" sz="40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-แผ่นดินของพระเจ้า </a:t>
            </a:r>
          </a:p>
          <a:p>
            <a:pPr lvl="2" eaLnBrk="1" hangingPunct="1">
              <a:buFontTx/>
              <a:buNone/>
            </a:pPr>
            <a:r>
              <a:rPr lang="en-US" sz="40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(Kingdom of God)</a:t>
            </a:r>
          </a:p>
          <a:p>
            <a:pPr lvl="2" eaLnBrk="1" hangingPunct="1">
              <a:buFontTx/>
              <a:buNone/>
            </a:pPr>
            <a:r>
              <a:rPr lang="en-US" sz="40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-ระบบการถวายเครื่องสัตวบูชาไถ่บาป </a:t>
            </a:r>
          </a:p>
          <a:p>
            <a:pPr lvl="2" eaLnBrk="1" hangingPunct="1">
              <a:buFontTx/>
              <a:buNone/>
            </a:pPr>
            <a:r>
              <a:rPr lang="en-US" sz="40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(Sacrificial &amp; temple system)</a:t>
            </a: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2" eaLnBrk="1" hangingPunct="1">
              <a:buFontTx/>
              <a:buNone/>
            </a:pPr>
            <a:endParaRPr lang="en-US" sz="3600" b="1">
              <a:effectLst/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idx="1"/>
          </p:nvPr>
        </p:nvSpPr>
        <p:spPr>
          <a:xfrm>
            <a:off x="-684213" y="233363"/>
            <a:ext cx="10080626" cy="6624637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การเลือกใช้ศัพท์</a:t>
            </a: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และ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วิธีการอธิบาย</a:t>
            </a: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(Concept) ก็จะอยู่ในบริบทที่คนยิวจะสามารถเข้าใจได้ </a:t>
            </a:r>
          </a:p>
          <a:p>
            <a:pPr lvl="2" eaLnBrk="1" hangingPunct="1">
              <a:buFontTx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ความเป็นมหาปุโรหิตขององค์พระเยซูคริสต์ (ฮีบรู 2:17-18)            </a:t>
            </a:r>
          </a:p>
          <a:p>
            <a:pPr lvl="2" eaLnBrk="1" hangingPunct="1">
              <a:buFontTx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ดังเลือดลูกแกะที่ปราศจากตำหนิ </a:t>
            </a:r>
          </a:p>
          <a:p>
            <a:pPr lvl="2" eaLnBrk="1" hangingPunct="1">
              <a:buFontTx/>
              <a:buNone/>
            </a:pP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(1เปโตร 1:18-19) </a:t>
            </a:r>
          </a:p>
          <a:p>
            <a:pPr lvl="2" eaLnBrk="1" hangingPunct="1">
              <a:buFontTx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การลบล้างพระอาชญาเพราะบาป </a:t>
            </a:r>
          </a:p>
          <a:p>
            <a:pPr lvl="2" eaLnBrk="1" hangingPunct="1">
              <a:buFontTx/>
              <a:buNone/>
            </a:pPr>
            <a:r>
              <a:rPr lang="en-US" sz="36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(Sacrificial atonement) 1ยอห์น 4:10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idx="1"/>
          </p:nvPr>
        </p:nvSpPr>
        <p:spPr>
          <a:xfrm>
            <a:off x="36513" y="333375"/>
            <a:ext cx="9144000" cy="568801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cs typeface="Tahoma" charset="0"/>
              </a:rPr>
              <a:t>  </a:t>
            </a:r>
            <a:r>
              <a:rPr lang="th-TH" sz="6000" b="1" u="sng">
                <a:solidFill>
                  <a:srgbClr val="FFFF00"/>
                </a:solidFill>
                <a:effectLst/>
                <a:cs typeface="Tahoma" charset="0"/>
              </a:rPr>
              <a:t>ในบริบทที่ไม่ใช่ชาวยิว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	ผู้ฟังไม่ใช่ชาวยิว </a:t>
            </a:r>
            <a:r>
              <a:rPr lang="th-TH" sz="44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ไม่มี</a:t>
            </a:r>
            <a:r>
              <a:rPr lang="th-TH" sz="4400" b="1">
                <a:effectLst/>
                <a:latin typeface="Tahoma" charset="0"/>
                <a:cs typeface="Tahoma" charset="0"/>
              </a:rPr>
              <a:t>พื้นฐานหรือ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	เบื้องหลังพอที่จะเข้าใจ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  เรื่องแผ่นดินของพระเจ้าและการ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	ถวายเครื่องสัตวบูชาไถ่บาปแบบ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	ชาวยิว </a:t>
            </a:r>
          </a:p>
          <a:p>
            <a:pPr eaLnBrk="1" hangingPunct="1"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		</a:t>
            </a:r>
            <a:endParaRPr lang="th-TH" sz="4400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idx="1"/>
          </p:nvPr>
        </p:nvSpPr>
        <p:spPr>
          <a:xfrm>
            <a:off x="36513" y="333375"/>
            <a:ext cx="9144000" cy="568801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  อาจารย์เปาโลจึงเลือกใช้</a:t>
            </a:r>
            <a:r>
              <a:rPr lang="th-TH" sz="48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ศัพท์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	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และ</a:t>
            </a:r>
            <a:r>
              <a:rPr lang="th-TH" sz="48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วิธีการอธิบาย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ความหมาย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ของไม้กางเขน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ให้เหมาะสมกับ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	ผู้ฟังที่อยู่ใน</a:t>
            </a:r>
            <a:r>
              <a:rPr lang="th-TH" sz="4800" b="1">
                <a:solidFill>
                  <a:srgbClr val="33CC33"/>
                </a:solidFill>
                <a:effectLst/>
                <a:latin typeface="Tahoma" charset="0"/>
                <a:cs typeface="Tahoma" charset="0"/>
              </a:rPr>
              <a:t>อาณาจักรโรมัน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ใน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	สมัยนั้นซึ่งส่วนใหญ่จะ</a:t>
            </a:r>
            <a:r>
              <a:rPr lang="th-TH" sz="4800" b="1">
                <a:solidFill>
                  <a:srgbClr val="33CC33"/>
                </a:solidFill>
                <a:effectLst/>
                <a:latin typeface="Tahoma" charset="0"/>
                <a:cs typeface="Tahoma" charset="0"/>
              </a:rPr>
              <a:t>เป็นทาส</a:t>
            </a:r>
            <a:r>
              <a:rPr lang="th-TH" sz="4800" b="1"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		</a:t>
            </a:r>
            <a:endParaRPr lang="th-TH" sz="4800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18488" cy="6553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800" b="1" u="sng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อาจารย์เปาโลจึงใช้เรื่อง</a:t>
            </a:r>
          </a:p>
          <a:p>
            <a:pPr eaLnBrk="1" hangingPunct="1"/>
            <a:r>
              <a:rPr lang="en-US" sz="4000" b="1">
                <a:effectLst/>
                <a:latin typeface="Tahoma" charset="0"/>
                <a:cs typeface="Tahoma" charset="0"/>
              </a:rPr>
              <a:t>การ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ไถ่</a:t>
            </a:r>
            <a:r>
              <a:rPr lang="en-US" sz="4000" b="1">
                <a:effectLst/>
                <a:latin typeface="Tahoma" charset="0"/>
                <a:cs typeface="Tahoma" charset="0"/>
              </a:rPr>
              <a:t>จากความเป็น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ทาส</a:t>
            </a:r>
            <a:r>
              <a:rPr lang="en-US" sz="4000" b="1">
                <a:effectLst/>
                <a:latin typeface="Tahoma" charset="0"/>
                <a:cs typeface="Tahoma" charset="0"/>
              </a:rPr>
              <a:t>ให้เป็น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ไท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	(Redemption)  </a:t>
            </a:r>
          </a:p>
          <a:p>
            <a:pPr eaLnBrk="1" hangingPunct="1"/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บุตรบุญธรรม</a:t>
            </a:r>
            <a:r>
              <a:rPr lang="en-US" sz="4000" b="1">
                <a:effectLst/>
                <a:latin typeface="Tahoma" charset="0"/>
                <a:cs typeface="Tahoma" charset="0"/>
              </a:rPr>
              <a:t> (Adopted son)</a:t>
            </a:r>
          </a:p>
          <a:p>
            <a:pPr eaLnBrk="1" hangingPunct="1"/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พลเมือง</a:t>
            </a:r>
            <a:r>
              <a:rPr lang="en-US" sz="4000" b="1">
                <a:effectLst/>
                <a:latin typeface="Tahoma" charset="0"/>
                <a:cs typeface="Tahoma" charset="0"/>
              </a:rPr>
              <a:t> (citizenship) แทน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    (Roman citizen vs subject of  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	  a kingdom)</a:t>
            </a:r>
            <a:r>
              <a:rPr lang="en-US" sz="3600">
                <a:effectLst/>
                <a:latin typeface="Tahoma" charset="0"/>
                <a:cs typeface="Tahoma" charset="0"/>
              </a:rPr>
              <a:t> </a:t>
            </a:r>
            <a:endParaRPr lang="en-US" sz="360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idx="1"/>
          </p:nvPr>
        </p:nvSpPr>
        <p:spPr>
          <a:xfrm>
            <a:off x="0" y="115888"/>
            <a:ext cx="9144000" cy="43195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800" b="1">
              <a:effectLst/>
              <a:cs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โลกทัศน์</a:t>
            </a:r>
            <a:r>
              <a:rPr lang="th-TH" sz="4800" b="1">
                <a:effectLst/>
                <a:cs typeface="Tahoma" charset="0"/>
              </a:rPr>
              <a:t>ของคนเราจะ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กำหนด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ความคิด,การกระทำ,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ภาษาที่ใช้</a:t>
            </a:r>
            <a:r>
              <a:rPr lang="th-TH" sz="4800" b="1">
                <a:effectLst/>
                <a:cs typeface="Tahoma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ขนบธรรมเนียมประเพณี</a:t>
            </a:r>
            <a:endParaRPr lang="th-TH" sz="4800" b="1">
              <a:solidFill>
                <a:srgbClr val="FFFF00"/>
              </a:solidFill>
              <a:effectLst/>
              <a:cs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800" b="1">
              <a:effectLst/>
              <a:cs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8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idx="1"/>
          </p:nvPr>
        </p:nvSpPr>
        <p:spPr>
          <a:xfrm>
            <a:off x="0" y="115888"/>
            <a:ext cx="9144000" cy="4319587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th-TH" sz="5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cs typeface="Tahoma" charset="0"/>
              </a:rPr>
              <a:t>ภาษาไทย</a:t>
            </a:r>
            <a:r>
              <a:rPr lang="th-TH" sz="5400" b="1">
                <a:effectLst/>
                <a:cs typeface="Tahoma" charset="0"/>
              </a:rPr>
              <a:t> คำศัพท์ต่างๆ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5400" b="1">
                <a:effectLst/>
                <a:cs typeface="Tahoma" charset="0"/>
              </a:rPr>
              <a:t>เหมาะสำหรับสื่อ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cs typeface="Tahoma" charset="0"/>
              </a:rPr>
              <a:t>โลกทัศน์แบบพุทธ</a:t>
            </a:r>
          </a:p>
          <a:p>
            <a:pPr algn="ctr" eaLnBrk="1" hangingPunct="1">
              <a:buFont typeface="Wingdings" charset="0"/>
              <a:buNone/>
            </a:pPr>
            <a:endParaRPr lang="th-TH" sz="5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endParaRPr lang="th-TH" sz="54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idx="1"/>
          </p:nvPr>
        </p:nvSpPr>
        <p:spPr>
          <a:xfrm>
            <a:off x="71438" y="144463"/>
            <a:ext cx="8964612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 i="1">
                <a:effectLst/>
                <a:cs typeface="Tahoma" charset="0"/>
              </a:rPr>
              <a:t>ตัวอย่างเช่น </a:t>
            </a:r>
            <a:r>
              <a:rPr lang="en-US" sz="3600" b="1" i="1">
                <a:effectLst/>
                <a:latin typeface="Tahoma" charset="0"/>
                <a:cs typeface="Tahoma" charset="0"/>
              </a:rPr>
              <a:t>…</a:t>
            </a:r>
            <a:r>
              <a:rPr lang="en-US" sz="3600" b="1" i="1">
                <a:effectLst/>
                <a:cs typeface="Tahoma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600" b="1" i="1">
              <a:effectLst/>
              <a:cs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effectLst/>
                <a:cs typeface="Tahoma" charset="0"/>
              </a:rPr>
              <a:t>การมองโลกแบบอนัตตา ภาษาไทย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effectLst/>
                <a:cs typeface="Tahoma" charset="0"/>
              </a:rPr>
              <a:t>มีสรรพนามแทน 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3600" b="1">
                <a:solidFill>
                  <a:srgbClr val="FFFF00"/>
                </a:solidFill>
                <a:effectLst/>
                <a:cs typeface="Tahoma" charset="0"/>
              </a:rPr>
              <a:t>ฉัน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en-US" altLang="ja-JP" sz="3600" b="1">
                <a:effectLst/>
                <a:cs typeface="Tahoma" charset="0"/>
              </a:rPr>
              <a:t> มากมาย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solidFill>
                  <a:srgbClr val="33CC33"/>
                </a:solidFill>
                <a:effectLst/>
                <a:cs typeface="Tahoma" charset="0"/>
              </a:rPr>
              <a:t>เช่น</a:t>
            </a:r>
            <a:r>
              <a:rPr lang="en-US" sz="3600" b="1">
                <a:effectLst/>
                <a:cs typeface="Tahoma" charset="0"/>
              </a:rPr>
              <a:t> </a:t>
            </a:r>
            <a:r>
              <a:rPr lang="en-US" sz="3600" b="1">
                <a:solidFill>
                  <a:srgbClr val="FFCC00"/>
                </a:solidFill>
                <a:effectLst/>
                <a:cs typeface="Tahoma" charset="0"/>
              </a:rPr>
              <a:t>กู อาตมา ข้า หนู ดิฉัน ผมข้าพเจ้า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solidFill>
                  <a:srgbClr val="FFCC00"/>
                </a:solidFill>
                <a:effectLst/>
                <a:cs typeface="Tahoma" charset="0"/>
              </a:rPr>
              <a:t>ชื่อเล่น ความสัมพันธ์ระหว่างผู้พูดกับผู้ฟัง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600" b="1">
              <a:solidFill>
                <a:srgbClr val="FFCC00"/>
              </a:solidFill>
              <a:effectLst/>
              <a:cs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effectLst/>
                <a:cs typeface="Tahoma" charset="0"/>
              </a:rPr>
              <a:t>อนิจจังเป็นวัฏจักร </a:t>
            </a:r>
            <a:r>
              <a:rPr lang="en-US" sz="3600" b="1">
                <a:effectLst/>
                <a:latin typeface="Tahoma" charset="0"/>
                <a:cs typeface="Tahoma" charset="0"/>
              </a:rPr>
              <a:t>-</a:t>
            </a:r>
            <a:r>
              <a:rPr lang="en-US" sz="3600" b="1">
                <a:effectLst/>
                <a:cs typeface="Tahoma" charset="0"/>
              </a:rPr>
              <a:t> ไม่เป็นไร สบายๆ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3600" b="1">
                <a:effectLst/>
                <a:cs typeface="Tahoma" charset="0"/>
              </a:rPr>
              <a:t>ทางเดินสายกลาง - ไม่เป็นไร อย่ายึดติด 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3600" b="1">
                <a:effectLst/>
                <a:cs typeface="Tahoma" charset="0"/>
              </a:rPr>
              <a:t>                อะไรเข้ามาในชีวิต ไม่เป็นไร</a:t>
            </a:r>
            <a:endParaRPr lang="en-US" sz="36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การสื่อสาร </a:t>
            </a:r>
            <a:r>
              <a:rPr lang="en-US" sz="4400" b="1">
                <a:effectLst/>
                <a:latin typeface="Tahoma" charset="0"/>
                <a:cs typeface="Tahoma" charset="0"/>
              </a:rPr>
              <a:t>Communication</a:t>
            </a:r>
            <a:r>
              <a:rPr lang="en-US" sz="4000" b="1">
                <a:effectLst/>
                <a:latin typeface="Tahoma" charset="0"/>
                <a:cs typeface="Tahoma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4400" b="1">
                <a:effectLst/>
                <a:latin typeface="Tahoma" charset="0"/>
                <a:cs typeface="Tahoma" charset="0"/>
              </a:rPr>
              <a:t>=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ข้อมูล </a:t>
            </a:r>
            <a:r>
              <a:rPr lang="en-US" sz="44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message</a:t>
            </a:r>
            <a:r>
              <a:rPr lang="en-US" sz="4000" b="1">
                <a:effectLst/>
                <a:latin typeface="Tahoma" charset="0"/>
                <a:cs typeface="Tahoma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+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ความสัมพันธ์ ผู้รับ-ผู้ส่ง</a:t>
            </a:r>
            <a:endParaRPr lang="en-US" sz="4400" b="1">
              <a:effectLst/>
              <a:latin typeface="Tahoma" charset="0"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relationship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863" y="487363"/>
            <a:ext cx="7704137" cy="4525962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4400" b="1">
                <a:solidFill>
                  <a:srgbClr val="FFFF00"/>
                </a:solidFill>
                <a:latin typeface="Tahoma" charset="0"/>
                <a:cs typeface="Tahoma" charset="0"/>
              </a:rPr>
              <a:t> 	</a:t>
            </a: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ทำไมจึงเป็นเรื่องยาก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สำหรับพี่น้องชาวพุทธ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ที่จะต้อนรับพระเยซูคริสต์ </a:t>
            </a:r>
            <a:r>
              <a:rPr lang="en-US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?</a:t>
            </a:r>
            <a:endParaRPr lang="th-TH" sz="4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  <p:pic>
        <p:nvPicPr>
          <p:cNvPr id="28674" name="Picture 3" descr="RELBU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529013"/>
            <a:ext cx="25479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BIBL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288" y="2347913"/>
            <a:ext cx="29416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0002" name="Group 2"/>
          <p:cNvGraphicFramePr>
            <a:graphicFrameLocks noGrp="1"/>
          </p:cNvGraphicFramePr>
          <p:nvPr>
            <p:ph type="tbl" idx="1"/>
          </p:nvPr>
        </p:nvGraphicFramePr>
        <p:xfrm>
          <a:off x="684213" y="333375"/>
          <a:ext cx="7488237" cy="7051677"/>
        </p:xfrm>
        <a:graphic>
          <a:graphicData uri="http://schemas.openxmlformats.org/drawingml/2006/table">
            <a:tbl>
              <a:tblPr/>
              <a:tblGrid>
                <a:gridCol w="2495550"/>
                <a:gridCol w="2790825"/>
                <a:gridCol w="2201862"/>
              </a:tblGrid>
              <a:tr h="893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Tahoma" charset="0"/>
                        </a:rPr>
                        <a:t>    ข้อมูล   </a:t>
                      </a: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Tahoma" charset="0"/>
                        </a:rPr>
                        <a:t>+</a:t>
                      </a:r>
                    </a:p>
                  </a:txBody>
                  <a:tcPr marT="40544" marB="405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Tahoma" charset="0"/>
                        </a:rPr>
                        <a:t>ความสัมพันธ์</a:t>
                      </a: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Tahoma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Tahoma" charset="0"/>
                        </a:rPr>
                        <a:t>=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0544" marB="4054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Tahoma" charset="0"/>
                        </a:rPr>
                        <a:t>การสื่อสาร</a:t>
                      </a:r>
                    </a:p>
                  </a:txBody>
                  <a:tcPr marT="40544" marB="4054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</a:txBody>
                  <a:tcPr marT="40544" marB="405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</a:rPr>
                        <a:t>ภรรยา เสียงไม่ดี</a:t>
                      </a:r>
                    </a:p>
                  </a:txBody>
                  <a:tcPr marT="40544" marB="405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</a:txBody>
                  <a:tcPr marT="40544" marB="405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</a:txBody>
                  <a:tcPr marT="40544" marB="405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</a:rPr>
                        <a:t>แปลกหน้า เสียงไม่ดี</a:t>
                      </a:r>
                    </a:p>
                  </a:txBody>
                  <a:tcPr marT="40544" marB="405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</a:txBody>
                  <a:tcPr marT="40544" marB="405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</a:txBody>
                  <a:tcPr marT="40544" marB="405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ภรรยา เสียงดี</a:t>
                      </a:r>
                    </a:p>
                  </a:txBody>
                  <a:tcPr marT="40544" marB="405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</a:txBody>
                  <a:tcPr marT="40544" marB="405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</a:rPr>
                        <a:t>?</a:t>
                      </a:r>
                    </a:p>
                  </a:txBody>
                  <a:tcPr marT="40544" marB="405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ภรรยา เสียงดี</a:t>
                      </a:r>
                    </a:p>
                  </a:txBody>
                  <a:tcPr marT="40544" marB="405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Angsana New" charset="0"/>
                          <a:sym typeface="Wingdings 2" charset="0"/>
                        </a:rPr>
                        <a:t></a:t>
                      </a:r>
                    </a:p>
                  </a:txBody>
                  <a:tcPr marT="40544" marB="405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ChangeArrowheads="1"/>
          </p:cNvSpPr>
          <p:nvPr/>
        </p:nvSpPr>
        <p:spPr bwMode="auto">
          <a:xfrm>
            <a:off x="250825" y="476250"/>
            <a:ext cx="8642350" cy="32400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538" y="620713"/>
            <a:ext cx="9034462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solidFill>
                  <a:srgbClr val="000000"/>
                </a:solidFill>
                <a:effectLst/>
                <a:latin typeface="Tahoma" charset="0"/>
                <a:cs typeface="Tahoma" charset="0"/>
              </a:rPr>
              <a:t>คำศัพท์ไทยที่เป็นหลักคริสตธรรม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solidFill>
                  <a:srgbClr val="000000"/>
                </a:solidFill>
                <a:effectLst/>
                <a:latin typeface="Tahoma" charset="0"/>
                <a:cs typeface="Tahoma" charset="0"/>
              </a:rPr>
              <a:t>ที่คริสตชนไทย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solidFill>
                  <a:srgbClr val="000000"/>
                </a:solidFill>
                <a:effectLst/>
                <a:latin typeface="Tahoma" charset="0"/>
                <a:cs typeface="Tahoma" charset="0"/>
              </a:rPr>
              <a:t>ยังไม่ประสบความสำเร็จในการสื่อสาร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solidFill>
                  <a:srgbClr val="000000"/>
                </a:solidFill>
                <a:effectLst/>
                <a:latin typeface="Tahoma" charset="0"/>
                <a:cs typeface="Tahoma" charset="0"/>
              </a:rPr>
              <a:t>ข้ามไปสู่โลกทัศน์แบบพุทธ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000" b="1">
              <a:solidFill>
                <a:srgbClr val="0000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42888"/>
            <a:ext cx="9828213" cy="6911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en-US" b="1">
              <a:effectLst/>
              <a:latin typeface="Tahoma" charset="0"/>
              <a:cs typeface="Tahoma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พระเจ้า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: พระวิญญาณบริสุทธิ์ (Holy Spirit)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ความรัก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(Love)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ความบาป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(Sin)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ตัวตน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(Self)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ความรอด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(Salvation)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กลับใจ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(Conversion)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รับเชื่อ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(Accept Christ)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th-TH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ความ</a:t>
            </a:r>
            <a:r>
              <a:rPr lang="en-US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เชื่อ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(Faith)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th-TH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สามัคคีธรรม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(Fellowship)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th-TH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หนุนใจ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(Encouragement)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th-TH" sz="3200" b="1">
                <a:solidFill>
                  <a:srgbClr val="FFFF00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rPr>
              <a:t>อธิษฐาน</a:t>
            </a:r>
            <a:r>
              <a:rPr lang="en-US" sz="3200" b="1">
                <a:effectLst/>
                <a:latin typeface="Tahoma" charset="0"/>
                <a:ea typeface="ＭＳ Ｐゴシック" charset="0"/>
                <a:cs typeface="ＭＳ Ｐゴシック" charset="0"/>
              </a:rPr>
              <a:t> (Prayer)</a:t>
            </a:r>
            <a:endParaRPr lang="en-US" b="1">
              <a:effectLst/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en-US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idx="1"/>
          </p:nvPr>
        </p:nvSpPr>
        <p:spPr>
          <a:xfrm>
            <a:off x="0" y="115888"/>
            <a:ext cx="9144000" cy="630872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12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เราต้อง 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ระมัดระวัง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3600" b="1">
                <a:effectLst/>
                <a:latin typeface="Tahoma" charset="0"/>
                <a:cs typeface="Tahoma" charset="0"/>
              </a:rPr>
              <a:t>เวลาเราสื่อสารข่าวประเสริฐ ไม่ว่าจะเป็น</a:t>
            </a:r>
            <a:endParaRPr lang="en-US" sz="7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600" b="1">
                <a:effectLst/>
                <a:latin typeface="Tahoma" charset="0"/>
                <a:cs typeface="Tahoma" charset="0"/>
              </a:rPr>
              <a:t>			* 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การเทศนา </a:t>
            </a:r>
            <a:r>
              <a:rPr lang="en-US" sz="3600" b="1">
                <a:effectLst/>
                <a:latin typeface="Tahoma" charset="0"/>
                <a:cs typeface="Tahoma" charset="0"/>
              </a:rPr>
              <a:t>(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preach</a:t>
            </a:r>
            <a:r>
              <a:rPr lang="en-US" sz="3600" b="1">
                <a:effectLst/>
                <a:latin typeface="Tahoma" charset="0"/>
                <a:cs typeface="Tahoma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</a:t>
            </a:r>
            <a:r>
              <a:rPr lang="en-US" sz="3600" b="1">
                <a:effectLst/>
                <a:latin typeface="Tahoma" charset="0"/>
                <a:cs typeface="Tahoma" charset="0"/>
              </a:rPr>
              <a:t>*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เป็นพยาน </a:t>
            </a:r>
            <a:r>
              <a:rPr lang="en-US" sz="3600" b="1">
                <a:effectLst/>
                <a:latin typeface="Tahoma" charset="0"/>
                <a:cs typeface="Tahoma" charset="0"/>
              </a:rPr>
              <a:t>(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witness</a:t>
            </a:r>
            <a:r>
              <a:rPr lang="en-US" sz="3600" b="1">
                <a:effectLst/>
                <a:latin typeface="Tahoma" charset="0"/>
                <a:cs typeface="Tahoma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</a:t>
            </a:r>
            <a:r>
              <a:rPr lang="en-US" sz="3600" b="1">
                <a:effectLst/>
                <a:latin typeface="Tahoma" charset="0"/>
                <a:cs typeface="Tahoma" charset="0"/>
              </a:rPr>
              <a:t>*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สอนพระคัมภีร์ </a:t>
            </a:r>
            <a:r>
              <a:rPr lang="en-US" sz="3600" b="1">
                <a:effectLst/>
                <a:latin typeface="Tahoma" charset="0"/>
                <a:cs typeface="Tahoma" charset="0"/>
              </a:rPr>
              <a:t>(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teach</a:t>
            </a:r>
            <a:r>
              <a:rPr lang="en-US" sz="3600" b="1">
                <a:effectLst/>
                <a:latin typeface="Tahoma" charset="0"/>
                <a:cs typeface="Tahoma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</a:t>
            </a:r>
            <a:r>
              <a:rPr lang="en-US" sz="3600" b="1">
                <a:effectLst/>
                <a:latin typeface="Tahoma" charset="0"/>
                <a:cs typeface="Tahoma" charset="0"/>
              </a:rPr>
              <a:t>*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สร้างสาวก</a:t>
            </a:r>
            <a:r>
              <a:rPr lang="en-US" sz="3600" b="1">
                <a:effectLst/>
                <a:latin typeface="Tahoma" charset="0"/>
                <a:cs typeface="Tahoma" charset="0"/>
              </a:rPr>
              <a:t>(</a:t>
            </a:r>
            <a:r>
              <a:rPr lang="en-US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Discipleship,</a:t>
            </a:r>
            <a:r>
              <a:rPr lang="en-US" b="1">
                <a:effectLst/>
                <a:latin typeface="Tahoma" charset="0"/>
                <a:cs typeface="Tahoma" charset="0"/>
              </a:rPr>
              <a:t> </a:t>
            </a:r>
            <a:r>
              <a:rPr lang="en-US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train</a:t>
            </a:r>
            <a:r>
              <a:rPr lang="en-US" sz="3600" b="1">
                <a:effectLst/>
                <a:latin typeface="Tahoma" charset="0"/>
                <a:cs typeface="Tahoma" charset="0"/>
              </a:rPr>
              <a:t>)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  ว่าเรา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สื่อไปแล้ว</a:t>
            </a: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  เขา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เข้าใจ</a:t>
            </a:r>
            <a:r>
              <a:rPr lang="en-US" sz="4000" b="1">
                <a:effectLst/>
                <a:latin typeface="Tahoma" charset="0"/>
                <a:cs typeface="Tahoma" charset="0"/>
              </a:rPr>
              <a:t>ตามที่เราตั้งใจสื่อ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หรือไม่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431958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cs typeface="Tahoma" charset="0"/>
              </a:rPr>
              <a:t>ปัญหา</a:t>
            </a:r>
            <a:r>
              <a:rPr lang="th-TH" sz="5400" b="1">
                <a:effectLst/>
                <a:cs typeface="Tahoma" charset="0"/>
              </a:rPr>
              <a:t> </a:t>
            </a:r>
            <a:r>
              <a:rPr lang="en-US" sz="5400" b="1">
                <a:effectLst/>
                <a:cs typeface="Tahoma" charset="0"/>
              </a:rPr>
              <a:t>:</a:t>
            </a:r>
            <a:r>
              <a:rPr lang="th-TH" sz="5400" b="1">
                <a:effectLst/>
                <a:cs typeface="Tahoma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5400" b="1">
                <a:effectLst/>
                <a:cs typeface="Tahoma" charset="0"/>
              </a:rPr>
              <a:t>เราจะสื่อสารพระกิตติคุณให้กับคนไทยที่มีโลกทัศน์แบบพุทธได้อย่างไร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ปัจจุบันคริสเตียนไทย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แก้ปัญหาโดยไม่รู้ตัว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ทำให้เรา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มองข้ามปัญหา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นี้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04813"/>
            <a:ext cx="8964612" cy="6453187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latin typeface="Tahoma" charset="0"/>
                <a:cs typeface="Tahoma" charset="0"/>
              </a:rPr>
              <a:t>เราแก้ปัญหาโดย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latin typeface="Tahoma" charset="0"/>
                <a:cs typeface="Tahoma" charset="0"/>
              </a:rPr>
              <a:t>การ</a:t>
            </a: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อาศัยเวลา</a:t>
            </a:r>
            <a:r>
              <a:rPr lang="th-TH" sz="4400" b="1">
                <a:latin typeface="Tahoma" charset="0"/>
                <a:cs typeface="Tahoma" charset="0"/>
              </a:rPr>
              <a:t>ที่จะ</a:t>
            </a: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อธิบาย</a:t>
            </a:r>
            <a:r>
              <a:rPr lang="th-TH" sz="4400" b="1">
                <a:latin typeface="Tahoma" charset="0"/>
                <a:cs typeface="Tahoma" charset="0"/>
              </a:rPr>
              <a:t> และบัญญัติ</a:t>
            </a: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ศัพท์</a:t>
            </a:r>
            <a:r>
              <a:rPr lang="th-TH" sz="4400" b="1">
                <a:latin typeface="Tahoma" charset="0"/>
                <a:cs typeface="Tahoma" charset="0"/>
              </a:rPr>
              <a:t>ภาษา</a:t>
            </a: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ไทย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latin typeface="Tahoma" charset="0"/>
                <a:cs typeface="Tahoma" charset="0"/>
              </a:rPr>
              <a:t>แต่ละคำที่เราใช้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latin typeface="Tahoma" charset="0"/>
                <a:cs typeface="Tahoma" charset="0"/>
              </a:rPr>
              <a:t>ในการสื่อสารขึ้นมาใหม่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th-TH" sz="4400" b="1">
                <a:latin typeface="Tahoma" charset="0"/>
                <a:cs typeface="Tahoma" charset="0"/>
              </a:rPr>
              <a:t>โดย</a:t>
            </a: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ใส่ความหมาย</a:t>
            </a:r>
            <a:r>
              <a:rPr lang="th-TH" sz="4400" b="1">
                <a:latin typeface="Tahoma" charset="0"/>
                <a:cs typeface="Tahoma" charset="0"/>
              </a:rPr>
              <a:t>แบบคริสต์เข้าไป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เป็นการเหมาะสมหรือที่เราจะคาดหวัง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ให้พี่น้อง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ชาวพุทธ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ต้องมีความ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*เข้าใจแบบยิวเสียก่อน หรือ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*เข้าใจบริบทของสมัยอาจารย์เปาโลเสียก่อน</a:t>
            </a:r>
          </a:p>
          <a:p>
            <a:pPr eaLnBrk="1" hangingPunct="1">
              <a:buFont typeface="Wingdings" charset="0"/>
              <a:buNone/>
            </a:pPr>
            <a:endParaRPr lang="th-TH" sz="36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	จึงจะสามารถเข้าใจเรื่องพระเยซูคริสต์ที่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	เรา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สื่อให้เขาฟัง โดยใช้บริบท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ซึ่งคน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มี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	โลกทัศน์แบบพุทธ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ไม่คุ้นเคย</a:t>
            </a:r>
            <a:r>
              <a:rPr lang="th-TH" sz="3600" b="1">
                <a:effectLst/>
                <a:latin typeface="Tahoma" charset="0"/>
                <a:cs typeface="Tahoma" charset="0"/>
              </a:rPr>
              <a:t>?	</a:t>
            </a:r>
            <a:r>
              <a:rPr lang="en-US" sz="3600">
                <a:effectLst/>
                <a:latin typeface="Tahoma" charset="0"/>
                <a:cs typeface="Tahoma" charset="0"/>
              </a:rPr>
              <a:t> </a:t>
            </a:r>
            <a:endParaRPr lang="th-TH" sz="3600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001125" cy="602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คริสเตียนจะต้องตื่นขึ้น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และตระหนักว่า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ข่าวประเสริฐที่เรากำลัง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สื่อออกไปนั้น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ไม่เป็นที่เข้าใจ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สำหรับพี่น้อง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ที่มีโลกทัศน์พุทธ</a:t>
            </a:r>
            <a:endParaRPr lang="th-TH" sz="4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idx="1"/>
          </p:nvPr>
        </p:nvSpPr>
        <p:spPr>
          <a:xfrm>
            <a:off x="393700" y="260350"/>
            <a:ext cx="8642350" cy="62642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4400" b="1" u="sng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ในฐานะที่เราเป็นคริสเตียนไทย</a:t>
            </a:r>
          </a:p>
          <a:p>
            <a:pPr eaLnBrk="1" hangingPunct="1">
              <a:buFont typeface="Wingdings" charset="0"/>
              <a:buNone/>
            </a:pPr>
            <a:endParaRPr lang="th-TH" sz="14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เราจะเลือก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*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คำศัพท์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และ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*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วิธีการอธิบาย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เรื่องของไม้กางเขน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	อย่างไร</a:t>
            </a:r>
          </a:p>
          <a:p>
            <a:pPr eaLnBrk="1" hangingPunct="1">
              <a:buFont typeface="Wingdings" charset="0"/>
              <a:buNone/>
            </a:pPr>
            <a:endParaRPr lang="th-TH" sz="36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เพื่อให้คนที่มีโลกทัศน์แบบพุทธฟังแล้ว</a:t>
            </a:r>
          </a:p>
          <a:p>
            <a:pPr eaLnBrk="1" hangingPunct="1"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เข้าใจ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และ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มีความหมาย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สำหรับเขา </a:t>
            </a:r>
            <a:r>
              <a:rPr lang="en-US" sz="3600" b="1">
                <a:effectLst/>
                <a:latin typeface="Tahoma" charset="0"/>
                <a:cs typeface="Tahoma" charset="0"/>
              </a:rPr>
              <a:t>?</a:t>
            </a:r>
            <a:endParaRPr lang="th-TH" sz="36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692150"/>
            <a:ext cx="8569325" cy="51847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cs typeface="Tahoma" charset="0"/>
              </a:rPr>
              <a:t>ทำไม ยอห์น 3</a:t>
            </a:r>
            <a:r>
              <a:rPr lang="en-US" sz="6000" b="1">
                <a:solidFill>
                  <a:srgbClr val="FFFF00"/>
                </a:solidFill>
                <a:effectLst/>
                <a:cs typeface="Tahoma" charset="0"/>
              </a:rPr>
              <a:t>:16</a:t>
            </a:r>
            <a:endParaRPr lang="th-TH" sz="6000" b="1">
              <a:solidFill>
                <a:srgbClr val="FFFF00"/>
              </a:solidFill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effectLst/>
                <a:cs typeface="Tahoma" charset="0"/>
              </a:rPr>
              <a:t>สำหรับพี่น้อง</a:t>
            </a:r>
            <a:r>
              <a:rPr lang="th-TH" sz="6000" b="1">
                <a:solidFill>
                  <a:srgbClr val="FFFF66"/>
                </a:solidFill>
                <a:effectLst/>
                <a:cs typeface="Tahoma" charset="0"/>
              </a:rPr>
              <a:t>ชาวพุทธ</a:t>
            </a:r>
            <a:r>
              <a:rPr lang="th-TH" sz="6000" b="1">
                <a:effectLst/>
                <a:cs typeface="Tahoma" charset="0"/>
              </a:rPr>
              <a:t>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solidFill>
                  <a:srgbClr val="FF3300"/>
                </a:solidFill>
                <a:effectLst/>
                <a:cs typeface="Tahoma" charset="0"/>
              </a:rPr>
              <a:t>ไม่สื่อ</a:t>
            </a:r>
            <a:r>
              <a:rPr lang="th-TH" sz="6000" b="1">
                <a:effectLst/>
                <a:cs typeface="Tahoma" charset="0"/>
              </a:rPr>
              <a:t>ความหมาย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effectLst/>
                <a:cs typeface="Tahoma" charset="0"/>
              </a:rPr>
              <a:t>อย่างที่คริสเตียนไทย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effectLst/>
                <a:cs typeface="Tahoma" charset="0"/>
              </a:rPr>
              <a:t>ประสงค์จะให้สื่อ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0975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000" b="1">
              <a:effectLst/>
              <a:cs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เราจะสามารถ</a:t>
            </a:r>
            <a:r>
              <a:rPr lang="th-TH" sz="4000" b="1">
                <a:effectLst/>
                <a:cs typeface="Tahoma" charset="0"/>
              </a:rPr>
              <a:t>สนองตอบ</a:t>
            </a: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ความต้องการ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ของพี่น้องชาวพุทธ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000" b="1">
                <a:effectLst/>
                <a:cs typeface="Tahoma" charset="0"/>
              </a:rPr>
              <a:t>ได้ก็ต่อเมื่อ</a:t>
            </a: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เราเข้าใจโลกทัศน์พุทธ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 และเข้าใจว่าปัจจุบัน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เขามองและเข้าใจ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cs typeface="Tahoma" charset="0"/>
              </a:rPr>
              <a:t>ศาสนาคริสต์ว่าอย่างไร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000" b="1">
              <a:effectLst/>
              <a:cs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0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idx="1"/>
          </p:nvPr>
        </p:nvSpPr>
        <p:spPr>
          <a:xfrm>
            <a:off x="0" y="-242888"/>
            <a:ext cx="9144000" cy="710088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ที่ผ่านมา 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เราไม่ได้สื่อพระคริสต์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ในลักษณะที่เพื่อนชาวพุทธ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จะเข้าใจ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และมีความหมาย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สำหรับชีวิตของเขา</a:t>
            </a:r>
          </a:p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idx="1"/>
          </p:nvPr>
        </p:nvSpPr>
        <p:spPr>
          <a:xfrm>
            <a:off x="0" y="-242888"/>
            <a:ext cx="9144000" cy="6335713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th-TH" sz="4400" b="1">
                <a:effectLst/>
                <a:cs typeface="Tahoma" charset="0"/>
              </a:rPr>
              <a:t>เป็นความจำเป็นเร่งด่วน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4400" b="1">
                <a:effectLst/>
                <a:cs typeface="Tahoma" charset="0"/>
              </a:rPr>
              <a:t>ที่คริสเตียน จะต้องคิดหาวิธีในการ</a:t>
            </a:r>
          </a:p>
          <a:p>
            <a:pPr algn="ctr" eaLnBrk="1" hangingPunct="1">
              <a:buFont typeface="Wingdings" charset="0"/>
              <a:buNone/>
            </a:pPr>
            <a:r>
              <a:rPr lang="ja-JP" alt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sz="5400" b="1">
                <a:solidFill>
                  <a:srgbClr val="FFFF00"/>
                </a:solidFill>
                <a:effectLst/>
                <a:cs typeface="Tahoma" charset="0"/>
              </a:rPr>
              <a:t>สื่อสารข่าวประเสริฐ</a:t>
            </a:r>
            <a:r>
              <a:rPr lang="ja-JP" alt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th-TH" altLang="ja-JP" sz="5400" b="1">
              <a:solidFill>
                <a:srgbClr val="FFFF00"/>
              </a:solidFill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th-TH" sz="4400" b="1">
                <a:effectLst/>
                <a:cs typeface="Tahoma" charset="0"/>
              </a:rPr>
              <a:t>ให้แตะต้องจิตใจชาวไทยจริงๆ</a:t>
            </a:r>
          </a:p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  <a:p>
            <a:pPr algn="ctr" eaLnBrk="1" hangingPunct="1">
              <a:buFont typeface="Wingdings" charset="0"/>
              <a:buNone/>
            </a:pPr>
            <a:endParaRPr lang="th-TH" sz="44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647700"/>
            <a:ext cx="8855075" cy="551815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การที่จะสื่อพระคริสต์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ข้ามสู่โลกทัศน์พุทธ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จะต้องอาศัย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การสื่ออย่างชาญฉลาด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มีไหวพริบเฉียบคม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2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77838"/>
            <a:ext cx="8607425" cy="60944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สิ่งที่เราเรียนรู้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ในสถานการณ์ไทย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สามารถนำไปประยุกต์ใช้ใน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สถานการณ์อื่นๆ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(ประเทศพุทธอื่น)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693738"/>
            <a:ext cx="8642350" cy="4319587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4400" b="1">
                <a:latin typeface="Tahoma" charset="0"/>
                <a:cs typeface="Tahoma" charset="0"/>
              </a:rPr>
              <a:t>ขอเชิญชวนพี่น้องทุกท่าน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4400" b="1">
                <a:latin typeface="Tahoma" charset="0"/>
                <a:cs typeface="Tahoma" charset="0"/>
              </a:rPr>
              <a:t>มาร่วมกันหาหนทางคิดแก้ไข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4400" b="1">
                <a:latin typeface="Tahoma" charset="0"/>
                <a:cs typeface="Tahoma" charset="0"/>
              </a:rPr>
              <a:t>เพื่อที่จะสามารถ</a:t>
            </a:r>
            <a:r>
              <a:rPr lang="en-US" sz="4000" b="1">
                <a:latin typeface="Tahoma" charset="0"/>
                <a:cs typeface="Tahoma" charset="0"/>
              </a:rPr>
              <a:t>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5400" b="1">
                <a:solidFill>
                  <a:srgbClr val="FFFF00"/>
                </a:solidFill>
                <a:latin typeface="Tahoma" charset="0"/>
                <a:cs typeface="Tahoma" charset="0"/>
              </a:rPr>
              <a:t>“สื่อสารข่าวประเสริฐ”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4400" b="1">
                <a:latin typeface="Tahoma" charset="0"/>
                <a:cs typeface="Tahoma" charset="0"/>
              </a:rPr>
              <a:t>ให้</a:t>
            </a:r>
            <a:r>
              <a:rPr lang="th-TH" sz="4400" b="1">
                <a:latin typeface="Tahoma" charset="0"/>
                <a:cs typeface="Tahoma" charset="0"/>
              </a:rPr>
              <a:t>โดน</a:t>
            </a:r>
            <a:r>
              <a:rPr lang="en-US" sz="4400" b="1">
                <a:latin typeface="Tahoma" charset="0"/>
                <a:cs typeface="Tahoma" charset="0"/>
              </a:rPr>
              <a:t>ใจชาวไทยจริงๆ</a:t>
            </a:r>
            <a:endParaRPr lang="en-US" sz="4400" b="1">
              <a:solidFill>
                <a:srgbClr val="FF330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9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Apologetics &amp; Evangelism link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4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620713"/>
            <a:ext cx="8928100" cy="58801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เป็นไปได้ไหม  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ที่พระกิตติคุณที่เราสื่อออกไป </a:t>
            </a:r>
          </a:p>
          <a:p>
            <a:pPr eaLnBrk="1" hangingPunct="1">
              <a:buFont typeface="Wingdings" charset="0"/>
              <a:buNone/>
            </a:pPr>
            <a:r>
              <a:rPr lang="th-TH" sz="6000" b="1">
                <a:effectLst/>
                <a:latin typeface="Tahoma" charset="0"/>
                <a:cs typeface="Tahoma" charset="0"/>
              </a:rPr>
              <a:t>ไม่เป็นที่เข้าใจ</a:t>
            </a: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ของพี่น้อง</a:t>
            </a:r>
          </a:p>
          <a:p>
            <a:pPr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ชาวพุทธ และ</a:t>
            </a:r>
            <a:r>
              <a:rPr lang="th-TH" sz="5400" b="1">
                <a:effectLst/>
                <a:latin typeface="Tahoma" charset="0"/>
                <a:cs typeface="Tahoma" charset="0"/>
              </a:rPr>
              <a:t> </a:t>
            </a:r>
            <a:r>
              <a:rPr lang="th-TH" sz="6000" b="1">
                <a:effectLst/>
                <a:latin typeface="Tahoma" charset="0"/>
                <a:cs typeface="Tahoma" charset="0"/>
              </a:rPr>
              <a:t>ไม่เกี่ยวข้อง </a:t>
            </a:r>
            <a:r>
              <a:rPr lang="th-TH" sz="5400" b="1">
                <a:effectLst/>
                <a:latin typeface="Tahoma" charset="0"/>
                <a:cs typeface="Tahoma" charset="0"/>
              </a:rPr>
              <a:t>ไม่</a:t>
            </a:r>
            <a:r>
              <a:rPr lang="th-TH" sz="6000" b="1">
                <a:effectLst/>
                <a:latin typeface="Tahoma" charset="0"/>
                <a:cs typeface="Tahoma" charset="0"/>
              </a:rPr>
              <a:t>มีความสลักสำคัญ </a:t>
            </a:r>
            <a:endParaRPr lang="th-TH" sz="54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         ต่อชีวิตเขา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298450"/>
            <a:ext cx="8893175" cy="65151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    การที่เราจะตอบคำถามเหล่านี้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    เราจะต้อง ...</a:t>
            </a:r>
          </a:p>
          <a:p>
            <a:pPr eaLnBrk="1" hangingPunct="1">
              <a:buFont typeface="Wingdings" charset="0"/>
              <a:buNone/>
            </a:pPr>
            <a:endParaRPr lang="th-TH" sz="18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เอาใจเราไปใส่ใจเขา</a:t>
            </a:r>
          </a:p>
          <a:p>
            <a:pPr eaLnBrk="1" hangingPunct="1">
              <a:buFont typeface="Wingdings" charset="0"/>
              <a:buNone/>
            </a:pPr>
            <a:endParaRPr lang="th-TH" sz="4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  คิดอย่างเขา</a:t>
            </a:r>
          </a:p>
          <a:p>
            <a:pPr eaLnBrk="1" hangingPunct="1">
              <a:buFont typeface="Wingdings" charset="0"/>
              <a:buNone/>
            </a:pPr>
            <a:endParaRPr lang="th-TH" sz="4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มองอย่างเขา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651500" y="1125538"/>
            <a:ext cx="2592388" cy="53990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7" name="Picture 5" descr="RELBU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484313"/>
            <a:ext cx="1681163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893175" cy="6335712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4400" b="1" i="1">
                <a:effectLst/>
                <a:latin typeface="Tahoma" charset="0"/>
                <a:cs typeface="Tahoma" charset="0"/>
              </a:rPr>
              <a:t>โดยการ...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1) เรียนรู้โลกทัศน์พุทธ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2) เข้าใจว่าชาวพุทธมองชาว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	  คริสต์อย่างไร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ชาวพุทธเข้าใจสิ่งที่ชาว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คริสต์สื่อว่าอย่างไร </a:t>
            </a:r>
            <a:r>
              <a:rPr lang="en-US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?</a:t>
            </a: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eaLnBrk="1" hangingPunct="1"/>
            <a:endParaRPr lang="th-TH" sz="54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23850" y="476250"/>
            <a:ext cx="8424863" cy="1439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8820150" cy="129540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6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 1) ทำความเข้าใจโลกทัศน์พุทธ</a:t>
            </a:r>
            <a:endParaRPr lang="th-TH" sz="4600" b="1" i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</p:txBody>
      </p:sp>
      <p:pic>
        <p:nvPicPr>
          <p:cNvPr id="33795" name="Picture 4" descr="RELBU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36560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77838"/>
            <a:ext cx="8855075" cy="511175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6000" b="1">
                <a:solidFill>
                  <a:srgbClr val="FF9900"/>
                </a:solidFill>
                <a:effectLst/>
                <a:latin typeface="Tahoma" charset="0"/>
                <a:cs typeface="Tahoma" charset="0"/>
              </a:rPr>
              <a:t>ทุกข์ ...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คือ จุดเริ่มต้นของโลกทัศน์พุทธ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ดังพุทธพจน์ที่ว่า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</a:t>
            </a:r>
            <a:r>
              <a:rPr lang="th-TH" sz="4400" b="1">
                <a:effectLst/>
                <a:latin typeface="Tahoma" charset="0"/>
                <a:cs typeface="Tahoma" charset="0"/>
              </a:rPr>
              <a:t>ในอดีต และปัจจุบัน เราสอนเรื่อง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	ทุกข์และทางดับทุกข์</a:t>
            </a:r>
            <a:endParaRPr lang="th-TH" sz="4400" b="1" i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idx="1"/>
          </p:nvPr>
        </p:nvSpPr>
        <p:spPr>
          <a:xfrm>
            <a:off x="0" y="144463"/>
            <a:ext cx="8964613" cy="6669087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en-US" sz="3600" b="1">
                <a:effectLst/>
                <a:cs typeface="Tahoma" charset="0"/>
              </a:rPr>
              <a:t> </a:t>
            </a:r>
            <a:r>
              <a:rPr lang="en-US" sz="6000" b="1">
                <a:solidFill>
                  <a:srgbClr val="FFFF00"/>
                </a:solidFill>
                <a:effectLst/>
                <a:cs typeface="Tahoma" charset="0"/>
              </a:rPr>
              <a:t>ไตรลักษณ์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ลักษณะแห่ง 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สังขารธรรม </a:t>
            </a:r>
            <a:r>
              <a:rPr lang="en-US" sz="4400" b="1">
                <a:effectLst/>
                <a:cs typeface="Tahoma" charset="0"/>
              </a:rPr>
              <a:t>ทั้งหลาย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1.</a:t>
            </a:r>
            <a:r>
              <a:rPr lang="en-US" sz="4000" b="1">
                <a:solidFill>
                  <a:srgbClr val="FF0000"/>
                </a:solidFill>
                <a:effectLst/>
                <a:cs typeface="Tahoma" charset="0"/>
              </a:rPr>
              <a:t>อนิจจตา</a:t>
            </a:r>
            <a:r>
              <a:rPr lang="en-US" sz="4000" b="1">
                <a:effectLst/>
                <a:cs typeface="Tahoma" charset="0"/>
              </a:rPr>
              <a:t>(Impermanence)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               </a:t>
            </a:r>
            <a:r>
              <a:rPr lang="en-US" sz="4000" b="1">
                <a:solidFill>
                  <a:schemeClr val="hlink"/>
                </a:solidFill>
                <a:effectLst/>
                <a:cs typeface="Tahoma" charset="0"/>
              </a:rPr>
              <a:t>ความเป็นของไม่เที่ยง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2.</a:t>
            </a:r>
            <a:r>
              <a:rPr lang="en-US" sz="4000" b="1">
                <a:solidFill>
                  <a:srgbClr val="FF0000"/>
                </a:solidFill>
                <a:effectLst/>
                <a:cs typeface="Tahoma" charset="0"/>
              </a:rPr>
              <a:t>ทุกขตา</a:t>
            </a:r>
            <a:r>
              <a:rPr lang="en-US" sz="4000" b="1">
                <a:effectLst/>
                <a:cs typeface="Tahoma" charset="0"/>
              </a:rPr>
              <a:t> (State of suffering)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               </a:t>
            </a:r>
            <a:r>
              <a:rPr lang="en-US" sz="4000" b="1">
                <a:solidFill>
                  <a:schemeClr val="hlink"/>
                </a:solidFill>
                <a:effectLst/>
                <a:cs typeface="Tahoma" charset="0"/>
              </a:rPr>
              <a:t>ความเป็นทุกข์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3.</a:t>
            </a:r>
            <a:r>
              <a:rPr lang="en-US" sz="4000" b="1">
                <a:solidFill>
                  <a:srgbClr val="FF0000"/>
                </a:solidFill>
                <a:effectLst/>
                <a:cs typeface="Tahoma" charset="0"/>
              </a:rPr>
              <a:t>อนัตตตา</a:t>
            </a:r>
            <a:r>
              <a:rPr lang="en-US" sz="4000" b="1">
                <a:effectLst/>
                <a:cs typeface="Tahoma" charset="0"/>
              </a:rPr>
              <a:t> (Not-self)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         </a:t>
            </a:r>
            <a:r>
              <a:rPr lang="en-US" sz="4000" b="1">
                <a:solidFill>
                  <a:schemeClr val="hlink"/>
                </a:solidFill>
                <a:effectLst/>
                <a:cs typeface="Tahoma" charset="0"/>
              </a:rPr>
              <a:t>ความเป็นของไม่ใช่ตน</a:t>
            </a:r>
            <a:r>
              <a:rPr lang="en-US" sz="4000" b="1">
                <a:effectLst/>
                <a:cs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855075" cy="6669087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ความเข้าใจว่า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สังขารทั้งหลายทั้งปวงเป็นอนิจจัง</a:t>
            </a: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เป็นพื้นฐานของความเข้าใจ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ja-JP" alt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ความทุกข์</a:t>
            </a:r>
            <a:r>
              <a:rPr lang="ja-JP" alt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(อริยสัจจ์ข้อแรก)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ทุกอย่างในโลกเปลี่ยนแปลงตลอดเวลา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เกิดแล้วดับ เป็นวงจรต่อเนื่อง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ไม่มีที่สิ้นสุด</a:t>
            </a:r>
            <a:endParaRPr lang="th-TH" sz="4000" b="1" i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785225" cy="61912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มิชชันนารีได้นำ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ข่าวประเสริฐมาสู่ประเทศไทยกว่า 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500 ปี</a:t>
            </a:r>
            <a:r>
              <a:rPr lang="th-TH" sz="4800" b="1">
                <a:solidFill>
                  <a:srgbClr val="FF0066"/>
                </a:solidFill>
                <a:effectLst/>
                <a:cs typeface="Tahoma" charset="0"/>
              </a:rPr>
              <a:t> </a:t>
            </a:r>
            <a:r>
              <a:rPr lang="th-TH" sz="4800" b="1">
                <a:effectLst/>
                <a:cs typeface="Tahoma" charset="0"/>
              </a:rPr>
              <a:t>แล้ว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2400" b="1">
                <a:effectLst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แต่เหตุใด...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จึงมีคริสเตียนในประเทศไทย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ไม่ถึง 1</a:t>
            </a:r>
            <a:r>
              <a:rPr lang="en-US" sz="4800" b="1">
                <a:solidFill>
                  <a:srgbClr val="FFFF00"/>
                </a:solidFill>
                <a:effectLst/>
                <a:cs typeface="Tahoma" charset="0"/>
              </a:rPr>
              <a:t>%</a:t>
            </a:r>
            <a:endParaRPr lang="th-TH" sz="4800" b="1">
              <a:solidFill>
                <a:srgbClr val="FFFF00"/>
              </a:solidFill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821737" cy="587851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6600" b="1">
                <a:effectLst/>
                <a:latin typeface="Tahoma" charset="0"/>
                <a:cs typeface="Tahoma" charset="0"/>
              </a:rPr>
              <a:t>ความจริง เกี่ยวกับ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600" b="1">
                <a:effectLst/>
                <a:latin typeface="Tahoma" charset="0"/>
                <a:cs typeface="Tahoma" charset="0"/>
              </a:rPr>
              <a:t>ความเป็น</a:t>
            </a:r>
            <a:r>
              <a:rPr lang="th-TH" sz="8000" b="1">
                <a:effectLst/>
                <a:latin typeface="Tahoma" charset="0"/>
                <a:cs typeface="Tahoma" charset="0"/>
              </a:rPr>
              <a:t>อนิจจัง</a:t>
            </a:r>
            <a:r>
              <a:rPr lang="th-TH" sz="6600" b="1">
                <a:effectLst/>
                <a:latin typeface="Tahoma" charset="0"/>
                <a:cs typeface="Tahoma" charset="0"/>
              </a:rPr>
              <a:t>นี้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600" b="1">
                <a:effectLst/>
                <a:latin typeface="Tahoma" charset="0"/>
                <a:cs typeface="Tahoma" charset="0"/>
              </a:rPr>
              <a:t>อธิบายด้วย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8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ปฏิจจสมุปบาท</a:t>
            </a:r>
            <a:endParaRPr lang="th-TH" sz="48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855075" cy="6669087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endParaRPr lang="th-TH" sz="4000" b="1">
              <a:effectLst/>
              <a:latin typeface="Tahoma" charset="0"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ความเข้าใจว่า ทุกอย่างไม่เที่ยง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เป็นอนิจจัง เกิดแล้วดับ เป็นปัจจัย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หมุนเวียนไป ไม่มีอะไรให้ยึดถือว่าเป็น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ตัวกูของกู   </a:t>
            </a:r>
            <a:r>
              <a:rPr lang="th-TH" sz="40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คือจุดเริ่มต้นของ....</a:t>
            </a:r>
          </a:p>
          <a:p>
            <a:pPr marL="609600" indent="-609600" eaLnBrk="1" hangingPunct="1">
              <a:buFont typeface="Wingdings" charset="0"/>
              <a:buNone/>
            </a:pPr>
            <a:endParaRPr lang="th-TH" sz="20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ทางสู่ความหลุดพ้น      พระนิพพาน</a:t>
            </a:r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5076825" y="4652963"/>
            <a:ext cx="863600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404813"/>
            <a:ext cx="8820150" cy="5111750"/>
          </a:xfrm>
        </p:spPr>
        <p:txBody>
          <a:bodyPr/>
          <a:lstStyle/>
          <a:p>
            <a:pPr marL="609600" indent="-609600" eaLnBrk="1" hangingPunct="1"/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การเกิดแก่เจ็บตายเป็นทุกข์</a:t>
            </a:r>
          </a:p>
          <a:p>
            <a:pPr marL="609600" indent="-609600" eaLnBrk="1" hangingPunct="1"/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การประจวบกับสิ่งอันไม่เป็นที่รัก</a:t>
            </a:r>
          </a:p>
          <a:p>
            <a:pPr marL="609600" indent="-609600" eaLnBrk="1" hangingPunct="1"/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การพลัดพรากจากสิ่งที่รัก</a:t>
            </a:r>
          </a:p>
          <a:p>
            <a:pPr marL="609600" indent="-609600" eaLnBrk="1" hangingPunct="1"/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ความปรารถนาไม่สมหวัง</a:t>
            </a:r>
          </a:p>
          <a:p>
            <a:pPr marL="609600" indent="-609600" eaLnBrk="1" hangingPunct="1"/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สังขารทั้งหลายทั้งปวง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   (เบญจขันธ์หรือมนุษย์) เป็นทุกข์</a:t>
            </a:r>
            <a:endParaRPr lang="th-TH" sz="4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31800"/>
            <a:ext cx="8855075" cy="5876925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4800" b="1">
                <a:solidFill>
                  <a:srgbClr val="FF9900"/>
                </a:solidFill>
                <a:effectLst/>
                <a:latin typeface="Tahoma" charset="0"/>
                <a:cs typeface="Tahoma" charset="0"/>
              </a:rPr>
              <a:t>ความทุกข์</a:t>
            </a:r>
            <a:r>
              <a:rPr lang="th-TH" sz="4000" b="1">
                <a:effectLst/>
                <a:latin typeface="Tahoma" charset="0"/>
                <a:cs typeface="Tahoma" charset="0"/>
              </a:rPr>
              <a:t> ไม่ใช่เพียงความทรมาน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เจ็บ ปวด ปัญหา ความบีบคั้นทางกาย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และใจ และตรงข้ามกับความสุขสงบ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800" b="1">
                <a:solidFill>
                  <a:srgbClr val="FF9900"/>
                </a:solidFill>
                <a:effectLst/>
                <a:latin typeface="Tahoma" charset="0"/>
                <a:cs typeface="Tahoma" charset="0"/>
              </a:rPr>
              <a:t>แต่ทุกข์</a:t>
            </a: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รวมไปถึง.....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ความเปลี่ยนแปลง   ความบกพร่อง 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ความไม่บริบูรณ์ / สมบูรณ์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2800" b="1" i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15900"/>
            <a:ext cx="8855075" cy="5876925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endParaRPr lang="th-TH" sz="2800" b="1" i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effectLst/>
                <a:latin typeface="Tahoma" charset="0"/>
                <a:cs typeface="Tahoma" charset="0"/>
              </a:rPr>
              <a:t>ความทุกข์ </a:t>
            </a: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เป็นธรรมดาโลก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การมีชีวิตอยู่ คือ </a:t>
            </a:r>
            <a:r>
              <a:rPr lang="th-TH" sz="5400" b="1" i="1">
                <a:effectLst/>
                <a:latin typeface="Tahoma" charset="0"/>
                <a:cs typeface="Tahoma" charset="0"/>
              </a:rPr>
              <a:t>ความทุกข์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404813"/>
            <a:ext cx="8820150" cy="51117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ในทัศนะพุทธ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ความทุกข์เป็นธรรมดาโลก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16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ดังนั้น...เมื่อพระเจ้าสร้างโลก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16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พระเจ้าจึงควรมีส่วนร่วมรับผิดชอบ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ต่อความทุกข์ที่เกิดขึ้น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693738"/>
            <a:ext cx="8820150" cy="51117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endParaRPr lang="th-TH" sz="16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ดังนั้น...</a:t>
            </a:r>
            <a:r>
              <a:rPr lang="th-TH" sz="5400" b="1">
                <a:effectLst/>
                <a:latin typeface="Tahoma" charset="0"/>
                <a:cs typeface="Tahoma" charset="0"/>
              </a:rPr>
              <a:t>พระเจ้าผู้ทรงสร้าง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จึงเปรียบได้กับ...อวิชชา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720725"/>
            <a:ext cx="8855075" cy="587692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สิ่งทั้งหลายทั้งปวง เป็นอนิจจัง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นั้นไม่ใช่เฉพาะโลกนี้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eaLnBrk="1" hangingPunct="1">
              <a:buFont typeface="Wingdings" charset="0"/>
              <a:buNone/>
            </a:pPr>
            <a:endParaRPr lang="th-TH" sz="48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แต่รวมถึง มนุษย์ ด้วย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9144000" cy="540067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en-US" sz="7200" b="1">
                <a:effectLst/>
                <a:cs typeface="Tahoma" charset="0"/>
              </a:rPr>
              <a:t>มนุษย์... คือ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7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7200" b="1">
                <a:solidFill>
                  <a:srgbClr val="FFFF00"/>
                </a:solidFill>
                <a:effectLst/>
                <a:cs typeface="Tahoma" charset="0"/>
              </a:rPr>
              <a:t>อนัตตา</a:t>
            </a:r>
            <a:r>
              <a:rPr lang="en-US" sz="7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en-US" altLang="ja-JP" sz="7200" b="1">
              <a:solidFill>
                <a:srgbClr val="FFFF00"/>
              </a:solidFill>
              <a:effectLst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en-US" sz="6000" b="1">
              <a:effectLst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(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ตัวตน </a:t>
            </a:r>
            <a:r>
              <a:rPr lang="en-US" sz="4400" b="1">
                <a:effectLst/>
                <a:cs typeface="Tahoma" charset="0"/>
              </a:rPr>
              <a:t>แท้ๆของสิ่งทั้งหลาย </a:t>
            </a:r>
            <a:r>
              <a:rPr lang="en-US" sz="5400" b="1">
                <a:solidFill>
                  <a:srgbClr val="FF0000"/>
                </a:solidFill>
                <a:effectLst/>
                <a:cs typeface="Tahoma" charset="0"/>
              </a:rPr>
              <a:t>ไม่มี </a:t>
            </a:r>
            <a:r>
              <a:rPr lang="en-US" sz="4400" b="1">
                <a:effectLst/>
                <a:cs typeface="Tahoma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295275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6600" b="1">
                <a:effectLst/>
                <a:cs typeface="Tahoma" charset="0"/>
              </a:rPr>
              <a:t>มนุษย์...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เป็นเพียง </a:t>
            </a:r>
            <a:endParaRPr lang="en-US" sz="5400" b="1"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6600" b="1">
                <a:solidFill>
                  <a:srgbClr val="FFFF66"/>
                </a:solidFill>
                <a:effectLst/>
                <a:cs typeface="Tahoma" charset="0"/>
              </a:rPr>
              <a:t> </a:t>
            </a:r>
            <a:r>
              <a:rPr lang="en-US" sz="7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7200" b="1">
                <a:solidFill>
                  <a:srgbClr val="FFFF00"/>
                </a:solidFill>
                <a:effectLst/>
                <a:cs typeface="Tahoma" charset="0"/>
              </a:rPr>
              <a:t>เบญจขันธ์</a:t>
            </a:r>
            <a:r>
              <a:rPr lang="en-US" sz="7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en-US" altLang="ja-JP" sz="6600" b="1">
                <a:solidFill>
                  <a:srgbClr val="FFFF66"/>
                </a:solidFill>
                <a:effectLst/>
                <a:cs typeface="Tahoma" charset="0"/>
              </a:rPr>
              <a:t>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1600" b="1"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48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5516563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ที่มา : คริสเตียนโปรเตสแตนท์ในประเทศไทย ปี 2009</a:t>
            </a:r>
            <a:br>
              <a:rPr lang="en-US" sz="2400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en-US" sz="2400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         โดย มนตรี  วิซเซอร์ Marten  Visser</a:t>
            </a:r>
          </a:p>
        </p:txBody>
      </p:sp>
      <p:graphicFrame>
        <p:nvGraphicFramePr>
          <p:cNvPr id="179203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089025"/>
          <a:ext cx="8785225" cy="4452938"/>
        </p:xfrm>
        <a:graphic>
          <a:graphicData uri="http://schemas.openxmlformats.org/drawingml/2006/table">
            <a:tbl>
              <a:tblPr/>
              <a:tblGrid>
                <a:gridCol w="2197100"/>
                <a:gridCol w="2195512"/>
                <a:gridCol w="2197100"/>
                <a:gridCol w="2195513"/>
              </a:tblGrid>
              <a:tr h="1055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ประชากร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จำนวน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คริสเตียน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อัตราส่วน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ชาวไทย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61,638,401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185,741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(57%)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0.30%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ชนเผ่า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1,400,000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137,907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(43%)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10.00%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th-TH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รวม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Tahoma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63,038,401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323,648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(100%)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0.51%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2" name="Rectangle 33"/>
          <p:cNvSpPr>
            <a:spLocks noChangeArrowheads="1"/>
          </p:cNvSpPr>
          <p:nvPr/>
        </p:nvSpPr>
        <p:spPr bwMode="auto">
          <a:xfrm>
            <a:off x="107950" y="328613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FF00"/>
                </a:solidFill>
                <a:cs typeface="Tahoma" charset="0"/>
              </a:rPr>
              <a:t>คริสเตียนชาวไทย</a:t>
            </a:r>
            <a:r>
              <a:rPr lang="en-US" sz="3200" b="1">
                <a:solidFill>
                  <a:srgbClr val="FFFF00"/>
                </a:solidFill>
                <a:cs typeface="Tahoma" charset="0"/>
              </a:rPr>
              <a:t>-</a:t>
            </a:r>
            <a:r>
              <a:rPr lang="th-TH" sz="3200" b="1">
                <a:solidFill>
                  <a:srgbClr val="FFFF00"/>
                </a:solidFill>
                <a:cs typeface="Tahoma" charset="0"/>
              </a:rPr>
              <a:t>ชนเผ่า</a:t>
            </a:r>
            <a:endParaRPr lang="en-US" sz="3200" b="1">
              <a:solidFill>
                <a:srgbClr val="FFFF00"/>
              </a:solidFill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260350"/>
            <a:ext cx="7848600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6000" b="1">
                <a:solidFill>
                  <a:srgbClr val="FFFF66"/>
                </a:solidFill>
                <a:effectLst/>
                <a:cs typeface="Tahoma" charset="0"/>
              </a:rPr>
              <a:t> เบญจขันธ์ (</a:t>
            </a:r>
            <a:r>
              <a:rPr lang="en-US" sz="6000" b="1">
                <a:solidFill>
                  <a:srgbClr val="FFFF66"/>
                </a:solidFill>
                <a:effectLst/>
                <a:cs typeface="Tahoma" charset="0"/>
              </a:rPr>
              <a:t>5)</a:t>
            </a:r>
            <a:endParaRPr lang="th-TH" sz="6000" b="1">
              <a:solidFill>
                <a:srgbClr val="FFFF66"/>
              </a:solidFill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800" b="1">
                <a:effectLst/>
                <a:cs typeface="Tahoma" charset="0"/>
              </a:rPr>
              <a:t>=</a:t>
            </a:r>
            <a:endParaRPr lang="th-TH" sz="4800" b="1"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solidFill>
                  <a:srgbClr val="FF0000"/>
                </a:solidFill>
                <a:effectLst/>
                <a:cs typeface="Tahoma" charset="0"/>
              </a:rPr>
              <a:t>รูป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ขันธ์</a:t>
            </a:r>
            <a:r>
              <a:rPr lang="th-TH" sz="4800" b="1">
                <a:effectLst/>
                <a:cs typeface="Tahoma" charset="0"/>
              </a:rPr>
              <a:t> </a:t>
            </a:r>
            <a:r>
              <a:rPr lang="th-TH" sz="3600" b="1">
                <a:effectLst/>
                <a:cs typeface="Tahoma" charset="0"/>
              </a:rPr>
              <a:t>(</a:t>
            </a:r>
            <a:r>
              <a:rPr lang="en-US" sz="3600" b="1">
                <a:effectLst/>
                <a:cs typeface="Tahoma" charset="0"/>
              </a:rPr>
              <a:t>1</a:t>
            </a:r>
            <a:r>
              <a:rPr lang="th-TH" sz="3600" b="1">
                <a:effectLst/>
                <a:cs typeface="Tahoma" charset="0"/>
              </a:rPr>
              <a:t>)</a:t>
            </a:r>
            <a:r>
              <a:rPr lang="th-TH" sz="4800" b="1">
                <a:effectLst/>
                <a:cs typeface="Tahoma" charset="0"/>
              </a:rPr>
              <a:t> </a:t>
            </a:r>
            <a:r>
              <a:rPr lang="en-US" sz="4800" b="1">
                <a:effectLst/>
                <a:cs typeface="Tahoma" charset="0"/>
              </a:rPr>
              <a:t>+ </a:t>
            </a:r>
            <a:r>
              <a:rPr lang="th-TH" sz="4800" b="1">
                <a:solidFill>
                  <a:srgbClr val="FF0000"/>
                </a:solidFill>
                <a:effectLst/>
                <a:cs typeface="Tahoma" charset="0"/>
              </a:rPr>
              <a:t>นาม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ขันธ์</a:t>
            </a:r>
            <a:r>
              <a:rPr lang="th-TH" sz="4800" b="1">
                <a:effectLst/>
                <a:cs typeface="Tahoma" charset="0"/>
              </a:rPr>
              <a:t> </a:t>
            </a:r>
            <a:r>
              <a:rPr lang="th-TH" b="1">
                <a:effectLst/>
                <a:cs typeface="Tahoma" charset="0"/>
              </a:rPr>
              <a:t>(</a:t>
            </a:r>
            <a:r>
              <a:rPr lang="en-US" b="1">
                <a:effectLst/>
                <a:cs typeface="Tahoma" charset="0"/>
              </a:rPr>
              <a:t>4)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				-</a:t>
            </a:r>
            <a:r>
              <a:rPr lang="th-TH" sz="4800" b="1">
                <a:solidFill>
                  <a:schemeClr val="accent2"/>
                </a:solidFill>
                <a:effectLst/>
                <a:cs typeface="Tahoma" charset="0"/>
              </a:rPr>
              <a:t>เวทนา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				-</a:t>
            </a:r>
            <a:r>
              <a:rPr lang="th-TH" sz="4800" b="1">
                <a:solidFill>
                  <a:schemeClr val="accent2"/>
                </a:solidFill>
                <a:effectLst/>
                <a:cs typeface="Tahoma" charset="0"/>
              </a:rPr>
              <a:t>สัญญา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				-</a:t>
            </a:r>
            <a:r>
              <a:rPr lang="th-TH" sz="4800" b="1">
                <a:solidFill>
                  <a:schemeClr val="accent2"/>
                </a:solidFill>
                <a:effectLst/>
                <a:cs typeface="Tahoma" charset="0"/>
              </a:rPr>
              <a:t>สังขาร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				   -</a:t>
            </a:r>
            <a:r>
              <a:rPr lang="th-TH" sz="4800" b="1">
                <a:solidFill>
                  <a:schemeClr val="accent2"/>
                </a:solidFill>
                <a:effectLst/>
                <a:cs typeface="Tahoma" charset="0"/>
              </a:rPr>
              <a:t>วิญญาณ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1800" b="1"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36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04813"/>
            <a:ext cx="8855075" cy="587692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ถ้าเรายึดมั่นถือมั่นว่าเป็นตัวกูของกู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เราจะติดอยู่ในความทุกข์</a:t>
            </a:r>
            <a:endParaRPr lang="th-TH" sz="16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20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solidFill>
                  <a:srgbClr val="FF9900"/>
                </a:solidFill>
                <a:effectLst/>
                <a:latin typeface="Tahoma" charset="0"/>
                <a:cs typeface="Tahoma" charset="0"/>
              </a:rPr>
              <a:t>เราสามารถพ้นทุกข์ ถ้าเราตระหนักว่า</a:t>
            </a:r>
            <a:r>
              <a:rPr lang="th-TH" sz="40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20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ทุกอย่างในโลก ล้วนอนิจจัง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ไม่มีอะไรให้เรายึดมั่นถือมั่น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576263"/>
            <a:ext cx="8855075" cy="587692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การที่เรายึดมั่นถือมั่น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มีความต้องการ สิ่งที่ไม่เที่ยง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สิ่งที่อนิจจัง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 จึงนำมาสู่ การที่ตัวกูจะ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ทุกข์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 เพราะสูญเสีย หรือ ไม่สมหวัง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360363"/>
            <a:ext cx="8855075" cy="587692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แต่ถ้าเราตระหนักว่า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ตัวเรานั้นไม่เที่ยง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เปลี่ยนไปอยู่เสมอ เป็นอนิจจัง</a:t>
            </a:r>
            <a:endParaRPr lang="th-TH" sz="5400" b="1" i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กลุ่มเบญจขันธ์นั้นๆ ก็จะรู้ว่า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ไม่ควรยึดเป็นอัตตา เป็นตัวกู</a:t>
            </a: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แต่แท้ที่จริงแล้วเป็นอนัตตา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482441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5400" b="1">
                <a:effectLst/>
                <a:cs typeface="Tahoma" charset="0"/>
              </a:rPr>
              <a:t> </a:t>
            </a:r>
            <a:r>
              <a:rPr lang="en-US" sz="6600" b="1">
                <a:effectLst/>
                <a:cs typeface="Tahoma" charset="0"/>
              </a:rPr>
              <a:t>หลัก</a:t>
            </a:r>
            <a:r>
              <a:rPr lang="en-US" sz="6600" b="1">
                <a:solidFill>
                  <a:srgbClr val="FFFF00"/>
                </a:solidFill>
                <a:effectLst/>
                <a:cs typeface="Tahoma" charset="0"/>
              </a:rPr>
              <a:t>ปฏิจจสมุปบาท</a:t>
            </a:r>
            <a:r>
              <a:rPr lang="en-US" sz="6000" b="1">
                <a:effectLst/>
                <a:cs typeface="Tahoma" charset="0"/>
              </a:rPr>
              <a:t>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6000" b="1">
                <a:effectLst/>
                <a:cs typeface="Tahoma" charset="0"/>
              </a:rPr>
              <a:t>คือ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6000" b="1">
                <a:effectLst/>
                <a:cs typeface="Tahoma" charset="0"/>
              </a:rPr>
              <a:t> </a:t>
            </a:r>
            <a:r>
              <a:rPr lang="en-US" sz="6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6000" b="1">
                <a:solidFill>
                  <a:srgbClr val="FF3300"/>
                </a:solidFill>
                <a:effectLst/>
                <a:cs typeface="Tahoma" charset="0"/>
              </a:rPr>
              <a:t>หัวใจ</a:t>
            </a:r>
            <a:r>
              <a:rPr lang="en-US" sz="6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en-US" altLang="ja-JP" sz="6000" b="1">
                <a:solidFill>
                  <a:srgbClr val="FF0066"/>
                </a:solidFill>
                <a:effectLst/>
                <a:cs typeface="Tahoma" charset="0"/>
              </a:rPr>
              <a:t> </a:t>
            </a:r>
            <a:r>
              <a:rPr lang="en-US" altLang="ja-JP" sz="6000" b="1">
                <a:effectLst/>
                <a:cs typeface="Tahoma" charset="0"/>
              </a:rPr>
              <a:t>ของ</a:t>
            </a:r>
            <a:r>
              <a:rPr lang="en-US" altLang="ja-JP" sz="6000" b="1">
                <a:solidFill>
                  <a:srgbClr val="FFFF00"/>
                </a:solidFill>
                <a:effectLst/>
                <a:cs typeface="Tahoma" charset="0"/>
              </a:rPr>
              <a:t>พุทธ</a:t>
            </a:r>
            <a:r>
              <a:rPr lang="en-US" altLang="ja-JP" sz="6000" b="1">
                <a:effectLst/>
                <a:cs typeface="Tahoma" charset="0"/>
              </a:rPr>
              <a:t>ศาสนา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400" b="1">
              <a:solidFill>
                <a:srgbClr val="FFFF00"/>
              </a:solidFill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ซึ่งเป็นพื้นฐานของ </a:t>
            </a:r>
            <a:r>
              <a:rPr lang="th-TH" sz="5400" b="1">
                <a:solidFill>
                  <a:srgbClr val="FF9900"/>
                </a:solidFill>
                <a:effectLst/>
                <a:cs typeface="Tahoma" charset="0"/>
              </a:rPr>
              <a:t>อริยสัจจ์ 4</a:t>
            </a:r>
            <a:r>
              <a:rPr lang="en-US" sz="5400" b="1">
                <a:effectLst/>
                <a:cs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15900"/>
            <a:ext cx="8964612" cy="6669088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อริยสัจจ์</a:t>
            </a:r>
            <a:r>
              <a:rPr lang="en-US" sz="2800" b="1">
                <a:effectLst/>
                <a:cs typeface="Tahoma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/>
                <a:cs typeface="Tahoma" charset="0"/>
              </a:rPr>
              <a:t>4</a:t>
            </a:r>
            <a:r>
              <a:rPr lang="en-US" sz="2800" b="1">
                <a:effectLst/>
                <a:cs typeface="Tahoma" charset="0"/>
              </a:rPr>
              <a:t> (ความจริงอันประเสริฐ)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en-US" sz="2800" b="1"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1.</a:t>
            </a:r>
            <a:r>
              <a:rPr lang="en-US" sz="2800" b="1">
                <a:solidFill>
                  <a:srgbClr val="FF0066"/>
                </a:solidFill>
                <a:effectLst/>
                <a:cs typeface="Tahoma" charset="0"/>
              </a:rPr>
              <a:t> ทุกข์</a:t>
            </a:r>
            <a:r>
              <a:rPr lang="en-US" sz="2800" b="1">
                <a:effectLst/>
                <a:cs typeface="Tahoma" charset="0"/>
              </a:rPr>
              <a:t> (</a:t>
            </a:r>
            <a:r>
              <a:rPr lang="en-US" sz="2800" b="1">
                <a:solidFill>
                  <a:srgbClr val="99FF99"/>
                </a:solidFill>
                <a:effectLst/>
                <a:cs typeface="Tahoma" charset="0"/>
              </a:rPr>
              <a:t>suffering</a:t>
            </a:r>
            <a:r>
              <a:rPr lang="en-US" sz="2800" b="1">
                <a:effectLst/>
                <a:cs typeface="Tahoma" charset="0"/>
              </a:rPr>
              <a:t> unsatisfactoriness)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              (การประจวบกับสิ่งอันไม่เป็นที่รัก การพลัด 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              พรากจากสิ่งที่รัก, ความปรารถนาไม่สมหวัง)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2. ทุกข</a:t>
            </a:r>
            <a:r>
              <a:rPr lang="en-US" sz="2800" b="1">
                <a:solidFill>
                  <a:srgbClr val="FF0066"/>
                </a:solidFill>
                <a:effectLst/>
                <a:cs typeface="Tahoma" charset="0"/>
              </a:rPr>
              <a:t>สมุทัย</a:t>
            </a:r>
            <a:r>
              <a:rPr lang="en-US" sz="2800" b="1">
                <a:effectLst/>
                <a:cs typeface="Tahoma" charset="0"/>
              </a:rPr>
              <a:t> (</a:t>
            </a:r>
            <a:r>
              <a:rPr lang="en-US" sz="2800" b="1">
                <a:solidFill>
                  <a:srgbClr val="99FF99"/>
                </a:solidFill>
                <a:effectLst/>
                <a:cs typeface="Tahoma" charset="0"/>
              </a:rPr>
              <a:t>cause</a:t>
            </a:r>
            <a:r>
              <a:rPr lang="en-US" sz="2800" b="1">
                <a:effectLst/>
                <a:cs typeface="Tahoma" charset="0"/>
              </a:rPr>
              <a:t> of suffering)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                     เหตุเกิดแห่งทุกข์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3. ทุกข</a:t>
            </a:r>
            <a:r>
              <a:rPr lang="en-US" sz="2800" b="1">
                <a:solidFill>
                  <a:srgbClr val="FF0066"/>
                </a:solidFill>
                <a:effectLst/>
                <a:cs typeface="Tahoma" charset="0"/>
              </a:rPr>
              <a:t>นิโรธ</a:t>
            </a:r>
            <a:r>
              <a:rPr lang="en-US" sz="2800" b="1">
                <a:effectLst/>
                <a:cs typeface="Tahoma" charset="0"/>
              </a:rPr>
              <a:t> (</a:t>
            </a:r>
            <a:r>
              <a:rPr lang="en-US" sz="2800" b="1">
                <a:solidFill>
                  <a:srgbClr val="99FF99"/>
                </a:solidFill>
                <a:effectLst/>
                <a:cs typeface="Tahoma" charset="0"/>
              </a:rPr>
              <a:t>cessation</a:t>
            </a:r>
            <a:r>
              <a:rPr lang="en-US" sz="2800" b="1">
                <a:effectLst/>
                <a:cs typeface="Tahoma" charset="0"/>
              </a:rPr>
              <a:t> of suffering)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                     ความดับทุกข์ หลุดพ้น คือ</a:t>
            </a:r>
            <a:r>
              <a:rPr lang="en-US" sz="2800" b="1">
                <a:solidFill>
                  <a:srgbClr val="FFFF00"/>
                </a:solidFill>
                <a:effectLst/>
                <a:cs typeface="Tahoma" charset="0"/>
              </a:rPr>
              <a:t>นิพพาน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4.ทุกข</a:t>
            </a:r>
            <a:r>
              <a:rPr lang="en-US" sz="2800" b="1">
                <a:solidFill>
                  <a:srgbClr val="FF0066"/>
                </a:solidFill>
                <a:effectLst/>
                <a:cs typeface="Tahoma" charset="0"/>
              </a:rPr>
              <a:t>นิโรธคามินีปฏิปทา</a:t>
            </a:r>
            <a:r>
              <a:rPr lang="en-US" sz="2800" b="1">
                <a:effectLst/>
                <a:cs typeface="Tahoma" charset="0"/>
              </a:rPr>
              <a:t> (</a:t>
            </a:r>
            <a:r>
              <a:rPr lang="en-US" sz="2800" b="1">
                <a:solidFill>
                  <a:srgbClr val="99FF99"/>
                </a:solidFill>
                <a:effectLst/>
                <a:cs typeface="Tahoma" charset="0"/>
              </a:rPr>
              <a:t>path</a:t>
            </a:r>
            <a:r>
              <a:rPr lang="en-US" sz="2800" b="1">
                <a:effectLst/>
                <a:cs typeface="Tahoma" charset="0"/>
              </a:rPr>
              <a:t> leading to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                     the cessation of suffering)</a:t>
            </a:r>
            <a:r>
              <a:rPr lang="en-US" sz="2000" b="1">
                <a:effectLst/>
                <a:cs typeface="Tahoma" charset="0"/>
              </a:rPr>
              <a:t>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2800" b="1">
                <a:effectLst/>
                <a:cs typeface="Tahoma" charset="0"/>
              </a:rPr>
              <a:t>                     ได้แก่ </a:t>
            </a:r>
            <a:r>
              <a:rPr lang="en-US" sz="2800" b="1">
                <a:solidFill>
                  <a:srgbClr val="FFFF00"/>
                </a:solidFill>
                <a:effectLst/>
                <a:cs typeface="Tahoma" charset="0"/>
              </a:rPr>
              <a:t>อริยอัฏฐังคิกมรรค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504825"/>
            <a:ext cx="8855075" cy="587692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โลกทัศน์พุทธมองว่า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ทุกสิ่งในโลก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มีความสัมพันธ์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ระหว่างเหตุปัจจัยต่างๆ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ภายในกระบวนการของธรรมชาติ</a:t>
            </a:r>
            <a:r>
              <a:rPr lang="th-TH" sz="40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0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576263"/>
            <a:ext cx="8855075" cy="530066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การที่สิ่งทั้งหลายอาศัยกัน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จึงเกิดมีความ</a:t>
            </a:r>
            <a:r>
              <a:rPr lang="th-TH" sz="5400" b="1">
                <a:effectLst/>
                <a:latin typeface="Tahoma" charset="0"/>
                <a:cs typeface="Tahoma" charset="0"/>
              </a:rPr>
              <a:t>เป็นปัจจัย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แก่กัน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ไม่ได้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หมายความว่า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เพราะ</a:t>
            </a:r>
            <a:r>
              <a:rPr lang="th-TH" sz="6000" b="1">
                <a:effectLst/>
                <a:latin typeface="Tahoma" charset="0"/>
                <a:cs typeface="Tahoma" charset="0"/>
              </a:rPr>
              <a:t>เหตุนี้</a:t>
            </a:r>
            <a:endParaRPr lang="th-TH" sz="48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จึงมี</a:t>
            </a:r>
            <a:r>
              <a:rPr lang="th-TH" sz="6000" b="1">
                <a:effectLst/>
                <a:latin typeface="Tahoma" charset="0"/>
                <a:cs typeface="Tahoma" charset="0"/>
              </a:rPr>
              <a:t>ผลนี้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ตามมา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9144000" cy="621506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การพึ่งพาอาศัย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หลีกเลี่ยงไม่ได้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60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สาเหตุ สามารถเลี่ยงไ</a:t>
            </a:r>
            <a:r>
              <a:rPr lang="th-TH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ด้</a:t>
            </a:r>
            <a:endParaRPr lang="th-TH" sz="5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>
          <a:xfrm>
            <a:off x="433388" y="836613"/>
            <a:ext cx="8675687" cy="4824412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เมื่อสิ่งนี้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มี</a:t>
            </a:r>
            <a:r>
              <a:rPr lang="th-TH" sz="4800" b="1">
                <a:effectLst/>
                <a:cs typeface="Tahoma" charset="0"/>
              </a:rPr>
              <a:t>			สิ่งนี้จึง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มี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เมื่อสิ่งนี้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เกิดขึ้น</a:t>
            </a:r>
            <a:r>
              <a:rPr lang="th-TH" sz="4800" b="1">
                <a:effectLst/>
                <a:cs typeface="Tahoma" charset="0"/>
              </a:rPr>
              <a:t> สิ่งนี้จึง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เกิดขึ้น</a:t>
            </a:r>
          </a:p>
          <a:p>
            <a:pPr marL="609600" indent="-609600" eaLnBrk="1" hangingPunct="1">
              <a:buFont typeface="Wingdings" charset="0"/>
              <a:buNone/>
            </a:pPr>
            <a:endParaRPr lang="th-TH" sz="4800" b="1"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เมื่อสิ่งนี้</a:t>
            </a:r>
            <a:r>
              <a:rPr lang="th-TH" sz="4800" b="1">
                <a:solidFill>
                  <a:srgbClr val="FFFF66"/>
                </a:solidFill>
                <a:effectLst/>
                <a:cs typeface="Tahoma" charset="0"/>
              </a:rPr>
              <a:t>ไม่มี</a:t>
            </a:r>
            <a:r>
              <a:rPr lang="th-TH" sz="4800" b="1">
                <a:effectLst/>
                <a:cs typeface="Tahoma" charset="0"/>
              </a:rPr>
              <a:t>		สิ่งนี้ก็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ไม่มี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เพราะสิ่งนี้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ดับ</a:t>
            </a:r>
            <a:r>
              <a:rPr lang="th-TH" sz="4800" b="1">
                <a:effectLst/>
                <a:cs typeface="Tahoma" charset="0"/>
              </a:rPr>
              <a:t>ไป	สิ่งนี้ก็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ดับ</a:t>
            </a:r>
          </a:p>
          <a:p>
            <a:pPr marL="609600" indent="-609600" eaLnBrk="1" hangingPunct="1">
              <a:buFont typeface="Wingdings" charset="0"/>
              <a:buNone/>
            </a:pPr>
            <a:endParaRPr lang="th-TH" sz="48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idx="1"/>
          </p:nvPr>
        </p:nvSpPr>
        <p:spPr>
          <a:xfrm>
            <a:off x="252413" y="774700"/>
            <a:ext cx="8891587" cy="5154613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เกิดอะไรขึ้นในประเทศไทย</a:t>
            </a:r>
          </a:p>
          <a:p>
            <a:pPr algn="ctr" eaLnBrk="1" hangingPunct="1">
              <a:lnSpc>
                <a:spcPct val="70000"/>
              </a:lnSpc>
              <a:buFont typeface="Wingdings" charset="0"/>
              <a:buNone/>
            </a:pP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7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ทำไมคนไทยจึง</a:t>
            </a:r>
          </a:p>
          <a:p>
            <a:pPr algn="ctr" eaLnBrk="1" hangingPunct="1">
              <a:lnSpc>
                <a:spcPct val="70000"/>
              </a:lnSpc>
              <a:buFont typeface="Wingdings" charset="0"/>
              <a:buNone/>
            </a:pP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7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ไม่ยอมรับ</a:t>
            </a:r>
          </a:p>
          <a:p>
            <a:pPr algn="ctr" eaLnBrk="1" hangingPunct="1">
              <a:lnSpc>
                <a:spcPct val="7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พระกิตติคุณ </a:t>
            </a:r>
            <a:r>
              <a:rPr lang="en-US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?</a:t>
            </a: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8964612" cy="5399088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en-US" sz="5400" b="1">
                <a:effectLst/>
                <a:cs typeface="Tahoma" charset="0"/>
              </a:rPr>
              <a:t> </a:t>
            </a:r>
            <a:r>
              <a:rPr lang="en-US" sz="6600" b="1">
                <a:effectLst/>
                <a:cs typeface="Tahoma" charset="0"/>
              </a:rPr>
              <a:t>ปัจจัยต่อเนื่อง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6600" b="1">
                <a:effectLst/>
                <a:cs typeface="Tahoma" charset="0"/>
              </a:rPr>
              <a:t>หมุนเป็นวงจร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6600" b="1">
                <a:effectLst/>
                <a:cs typeface="Tahoma" charset="0"/>
              </a:rPr>
              <a:t>ไม่มีต้นไม่มีปลาย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8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8000" b="1">
                <a:solidFill>
                  <a:srgbClr val="FFFF00"/>
                </a:solidFill>
                <a:effectLst/>
                <a:cs typeface="Tahoma" charset="0"/>
              </a:rPr>
              <a:t>ภวจักร</a:t>
            </a:r>
            <a:r>
              <a:rPr lang="en-US" sz="8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en-US" altLang="ja-JP" sz="5400" b="1">
                <a:effectLst/>
                <a:cs typeface="Tahoma" charset="0"/>
              </a:rPr>
              <a:t> </a:t>
            </a:r>
            <a:endParaRPr lang="en-US" sz="5400" b="1"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val 2"/>
          <p:cNvSpPr>
            <a:spLocks noChangeArrowheads="1"/>
          </p:cNvSpPr>
          <p:nvPr/>
        </p:nvSpPr>
        <p:spPr bwMode="auto">
          <a:xfrm>
            <a:off x="1692275" y="115888"/>
            <a:ext cx="5832475" cy="5832475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1692275" y="2779713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2400" b="1">
              <a:solidFill>
                <a:srgbClr val="000000"/>
              </a:solidFill>
              <a:latin typeface="Arial" charset="0"/>
              <a:cs typeface="Tahoma" charset="0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 rot="5400000">
            <a:off x="1655762" y="2816226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 rot="3463254">
            <a:off x="1727200" y="2816226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 rot="1689816">
            <a:off x="1692275" y="2779713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 rot="7344476">
            <a:off x="1655762" y="2816226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 rot="9074115">
            <a:off x="1692275" y="2779713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4067175" y="2636838"/>
            <a:ext cx="5329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อวิชชา</a:t>
            </a:r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 rot="1705453">
            <a:off x="3814763" y="3716338"/>
            <a:ext cx="5329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สังขาร</a:t>
            </a:r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 rot="3486552">
            <a:off x="3059113" y="4437062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วิญญาณ</a:t>
            </a:r>
          </a:p>
        </p:txBody>
      </p:sp>
      <p:sp>
        <p:nvSpPr>
          <p:cNvPr id="59403" name="Rectangle 12"/>
          <p:cNvSpPr>
            <a:spLocks noChangeArrowheads="1"/>
          </p:cNvSpPr>
          <p:nvPr/>
        </p:nvSpPr>
        <p:spPr bwMode="auto">
          <a:xfrm rot="5400000">
            <a:off x="1908175" y="4868863"/>
            <a:ext cx="5329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นามรูป</a:t>
            </a:r>
          </a:p>
        </p:txBody>
      </p:sp>
      <p:sp>
        <p:nvSpPr>
          <p:cNvPr id="59404" name="Rectangle 13"/>
          <p:cNvSpPr>
            <a:spLocks noChangeArrowheads="1"/>
          </p:cNvSpPr>
          <p:nvPr/>
        </p:nvSpPr>
        <p:spPr bwMode="auto">
          <a:xfrm rot="-3448063">
            <a:off x="900113" y="4221162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สฬายตนะ</a:t>
            </a:r>
          </a:p>
        </p:txBody>
      </p:sp>
      <p:sp>
        <p:nvSpPr>
          <p:cNvPr id="59405" name="Rectangle 14"/>
          <p:cNvSpPr>
            <a:spLocks noChangeArrowheads="1"/>
          </p:cNvSpPr>
          <p:nvPr/>
        </p:nvSpPr>
        <p:spPr bwMode="auto">
          <a:xfrm rot="-1737701">
            <a:off x="0" y="3716338"/>
            <a:ext cx="5329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ผัสสะ</a:t>
            </a:r>
          </a:p>
        </p:txBody>
      </p:sp>
      <p:sp>
        <p:nvSpPr>
          <p:cNvPr id="59406" name="Rectangle 15"/>
          <p:cNvSpPr>
            <a:spLocks noChangeArrowheads="1"/>
          </p:cNvSpPr>
          <p:nvPr/>
        </p:nvSpPr>
        <p:spPr bwMode="auto">
          <a:xfrm>
            <a:off x="-180975" y="2708275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เวทนา</a:t>
            </a:r>
          </a:p>
        </p:txBody>
      </p:sp>
      <p:sp>
        <p:nvSpPr>
          <p:cNvPr id="59407" name="Rectangle 16"/>
          <p:cNvSpPr>
            <a:spLocks noChangeArrowheads="1"/>
          </p:cNvSpPr>
          <p:nvPr/>
        </p:nvSpPr>
        <p:spPr bwMode="auto">
          <a:xfrm rot="1663343">
            <a:off x="0" y="1628775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ตัณหา</a:t>
            </a:r>
          </a:p>
        </p:txBody>
      </p:sp>
      <p:sp>
        <p:nvSpPr>
          <p:cNvPr id="59408" name="Rectangle 17"/>
          <p:cNvSpPr>
            <a:spLocks noChangeArrowheads="1"/>
          </p:cNvSpPr>
          <p:nvPr/>
        </p:nvSpPr>
        <p:spPr bwMode="auto">
          <a:xfrm rot="3555198">
            <a:off x="1799431" y="1089819"/>
            <a:ext cx="367347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อุปาทาน</a:t>
            </a:r>
          </a:p>
        </p:txBody>
      </p:sp>
      <p:sp>
        <p:nvSpPr>
          <p:cNvPr id="59409" name="Rectangle 18"/>
          <p:cNvSpPr>
            <a:spLocks noChangeArrowheads="1"/>
          </p:cNvSpPr>
          <p:nvPr/>
        </p:nvSpPr>
        <p:spPr bwMode="auto">
          <a:xfrm rot="-5400000">
            <a:off x="3706812" y="333376"/>
            <a:ext cx="158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ภพ</a:t>
            </a:r>
          </a:p>
        </p:txBody>
      </p:sp>
      <p:sp>
        <p:nvSpPr>
          <p:cNvPr id="59410" name="Rectangle 19"/>
          <p:cNvSpPr>
            <a:spLocks noChangeArrowheads="1"/>
          </p:cNvSpPr>
          <p:nvPr/>
        </p:nvSpPr>
        <p:spPr bwMode="auto">
          <a:xfrm rot="-3432840">
            <a:off x="4932363" y="765175"/>
            <a:ext cx="1728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ชาติ</a:t>
            </a:r>
          </a:p>
        </p:txBody>
      </p:sp>
      <p:sp>
        <p:nvSpPr>
          <p:cNvPr id="59411" name="Rectangle 20"/>
          <p:cNvSpPr>
            <a:spLocks noChangeArrowheads="1"/>
          </p:cNvSpPr>
          <p:nvPr/>
        </p:nvSpPr>
        <p:spPr bwMode="auto">
          <a:xfrm rot="-1770039">
            <a:off x="4932363" y="1773238"/>
            <a:ext cx="2592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ชรามรณะ</a:t>
            </a:r>
          </a:p>
        </p:txBody>
      </p:sp>
      <p:sp>
        <p:nvSpPr>
          <p:cNvPr id="542741" name="Rectangle 21"/>
          <p:cNvSpPr>
            <a:spLocks noChangeArrowheads="1"/>
          </p:cNvSpPr>
          <p:nvPr/>
        </p:nvSpPr>
        <p:spPr bwMode="auto">
          <a:xfrm>
            <a:off x="6875463" y="908050"/>
            <a:ext cx="2376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cs typeface="Tahoma" charset="0"/>
              </a:rPr>
              <a:t>ทุกข์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cs typeface="Tahoma" charset="0"/>
              </a:rPr>
              <a:t>สมุทัย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endParaRPr lang="th-TH" sz="2400" b="1">
              <a:cs typeface="Tahoma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endParaRPr lang="th-TH" sz="2400" b="1">
              <a:cs typeface="Tahoma" charset="0"/>
            </a:endParaRPr>
          </a:p>
        </p:txBody>
      </p:sp>
      <p:sp>
        <p:nvSpPr>
          <p:cNvPr id="59413" name="AutoShape 22"/>
          <p:cNvSpPr>
            <a:spLocks noChangeArrowheads="1"/>
          </p:cNvSpPr>
          <p:nvPr/>
        </p:nvSpPr>
        <p:spPr bwMode="auto">
          <a:xfrm rot="1334409">
            <a:off x="5364163" y="836613"/>
            <a:ext cx="3155950" cy="5256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44" y="12518"/>
                </a:moveTo>
                <a:cubicBezTo>
                  <a:pt x="19458" y="11953"/>
                  <a:pt x="19516" y="11377"/>
                  <a:pt x="19516" y="10800"/>
                </a:cubicBezTo>
                <a:cubicBezTo>
                  <a:pt x="19516" y="8702"/>
                  <a:pt x="18759" y="6675"/>
                  <a:pt x="17385" y="5090"/>
                </a:cubicBezTo>
                <a:lnTo>
                  <a:pt x="18960" y="3725"/>
                </a:lnTo>
                <a:cubicBezTo>
                  <a:pt x="20662" y="5688"/>
                  <a:pt x="21600" y="8200"/>
                  <a:pt x="21600" y="10800"/>
                </a:cubicBezTo>
                <a:cubicBezTo>
                  <a:pt x="21600" y="11515"/>
                  <a:pt x="21528" y="12228"/>
                  <a:pt x="21387" y="12929"/>
                </a:cubicBezTo>
                <a:lnTo>
                  <a:pt x="24034" y="13462"/>
                </a:lnTo>
                <a:lnTo>
                  <a:pt x="19628" y="16393"/>
                </a:lnTo>
                <a:lnTo>
                  <a:pt x="16697" y="11986"/>
                </a:lnTo>
                <a:lnTo>
                  <a:pt x="19344" y="1251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Oval 2"/>
          <p:cNvSpPr>
            <a:spLocks noChangeArrowheads="1"/>
          </p:cNvSpPr>
          <p:nvPr/>
        </p:nvSpPr>
        <p:spPr bwMode="auto">
          <a:xfrm>
            <a:off x="1692275" y="115888"/>
            <a:ext cx="5832475" cy="5832475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1692275" y="2779713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2400" b="1">
              <a:solidFill>
                <a:srgbClr val="000000"/>
              </a:solidFill>
              <a:latin typeface="Arial" charset="0"/>
              <a:cs typeface="Tahoma" charset="0"/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 rot="5400000">
            <a:off x="1655762" y="2816226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 rot="3463254">
            <a:off x="1727200" y="2816226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 rot="1689816">
            <a:off x="1692275" y="2779713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 rot="7344476">
            <a:off x="1655762" y="2816226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 rot="9074115">
            <a:off x="1692275" y="2779713"/>
            <a:ext cx="58324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4067175" y="2636838"/>
            <a:ext cx="5329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อวิชชา</a:t>
            </a: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 rot="1705453">
            <a:off x="3814763" y="3716338"/>
            <a:ext cx="5329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สังขาร</a:t>
            </a:r>
          </a:p>
        </p:txBody>
      </p:sp>
      <p:sp>
        <p:nvSpPr>
          <p:cNvPr id="60426" name="Rectangle 11"/>
          <p:cNvSpPr>
            <a:spLocks noChangeArrowheads="1"/>
          </p:cNvSpPr>
          <p:nvPr/>
        </p:nvSpPr>
        <p:spPr bwMode="auto">
          <a:xfrm rot="3486552">
            <a:off x="3059113" y="4437062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วิญญาณ</a:t>
            </a:r>
          </a:p>
        </p:txBody>
      </p:sp>
      <p:sp>
        <p:nvSpPr>
          <p:cNvPr id="60427" name="Rectangle 12"/>
          <p:cNvSpPr>
            <a:spLocks noChangeArrowheads="1"/>
          </p:cNvSpPr>
          <p:nvPr/>
        </p:nvSpPr>
        <p:spPr bwMode="auto">
          <a:xfrm rot="5400000">
            <a:off x="1908175" y="4868863"/>
            <a:ext cx="5329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นามรูป</a:t>
            </a:r>
          </a:p>
        </p:txBody>
      </p:sp>
      <p:sp>
        <p:nvSpPr>
          <p:cNvPr id="60428" name="Rectangle 13"/>
          <p:cNvSpPr>
            <a:spLocks noChangeArrowheads="1"/>
          </p:cNvSpPr>
          <p:nvPr/>
        </p:nvSpPr>
        <p:spPr bwMode="auto">
          <a:xfrm rot="-3448063">
            <a:off x="900113" y="4221162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สฬายตนะ</a:t>
            </a:r>
          </a:p>
        </p:txBody>
      </p:sp>
      <p:sp>
        <p:nvSpPr>
          <p:cNvPr id="60429" name="Rectangle 14"/>
          <p:cNvSpPr>
            <a:spLocks noChangeArrowheads="1"/>
          </p:cNvSpPr>
          <p:nvPr/>
        </p:nvSpPr>
        <p:spPr bwMode="auto">
          <a:xfrm rot="-1737701">
            <a:off x="0" y="3716338"/>
            <a:ext cx="5329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ผัสสะ</a:t>
            </a:r>
          </a:p>
        </p:txBody>
      </p:sp>
      <p:sp>
        <p:nvSpPr>
          <p:cNvPr id="60430" name="Rectangle 15"/>
          <p:cNvSpPr>
            <a:spLocks noChangeArrowheads="1"/>
          </p:cNvSpPr>
          <p:nvPr/>
        </p:nvSpPr>
        <p:spPr bwMode="auto">
          <a:xfrm>
            <a:off x="-180975" y="2708275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เวทนา</a:t>
            </a:r>
          </a:p>
        </p:txBody>
      </p:sp>
      <p:sp>
        <p:nvSpPr>
          <p:cNvPr id="60431" name="Rectangle 16"/>
          <p:cNvSpPr>
            <a:spLocks noChangeArrowheads="1"/>
          </p:cNvSpPr>
          <p:nvPr/>
        </p:nvSpPr>
        <p:spPr bwMode="auto">
          <a:xfrm rot="1663343">
            <a:off x="0" y="1628775"/>
            <a:ext cx="5329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ตัณหา</a:t>
            </a:r>
          </a:p>
        </p:txBody>
      </p:sp>
      <p:sp>
        <p:nvSpPr>
          <p:cNvPr id="60432" name="Rectangle 17"/>
          <p:cNvSpPr>
            <a:spLocks noChangeArrowheads="1"/>
          </p:cNvSpPr>
          <p:nvPr/>
        </p:nvSpPr>
        <p:spPr bwMode="auto">
          <a:xfrm rot="3555198">
            <a:off x="1799431" y="1089819"/>
            <a:ext cx="367347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อุปาทาน</a:t>
            </a:r>
          </a:p>
        </p:txBody>
      </p:sp>
      <p:sp>
        <p:nvSpPr>
          <p:cNvPr id="60433" name="Rectangle 18"/>
          <p:cNvSpPr>
            <a:spLocks noChangeArrowheads="1"/>
          </p:cNvSpPr>
          <p:nvPr/>
        </p:nvSpPr>
        <p:spPr bwMode="auto">
          <a:xfrm rot="-5400000">
            <a:off x="3706812" y="333376"/>
            <a:ext cx="1585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ภพ</a:t>
            </a:r>
          </a:p>
        </p:txBody>
      </p:sp>
      <p:sp>
        <p:nvSpPr>
          <p:cNvPr id="60434" name="Rectangle 19"/>
          <p:cNvSpPr>
            <a:spLocks noChangeArrowheads="1"/>
          </p:cNvSpPr>
          <p:nvPr/>
        </p:nvSpPr>
        <p:spPr bwMode="auto">
          <a:xfrm rot="-3432840">
            <a:off x="4932363" y="765175"/>
            <a:ext cx="1728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ชาติ</a:t>
            </a:r>
          </a:p>
        </p:txBody>
      </p:sp>
      <p:sp>
        <p:nvSpPr>
          <p:cNvPr id="60435" name="Rectangle 20"/>
          <p:cNvSpPr>
            <a:spLocks noChangeArrowheads="1"/>
          </p:cNvSpPr>
          <p:nvPr/>
        </p:nvSpPr>
        <p:spPr bwMode="auto">
          <a:xfrm rot="-1770039">
            <a:off x="4932363" y="1773238"/>
            <a:ext cx="2592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200" b="1">
                <a:solidFill>
                  <a:srgbClr val="000000"/>
                </a:solidFill>
                <a:cs typeface="Tahoma" charset="0"/>
              </a:rPr>
              <a:t>ชรามรณะ</a:t>
            </a:r>
          </a:p>
        </p:txBody>
      </p:sp>
      <p:sp>
        <p:nvSpPr>
          <p:cNvPr id="543765" name="Rectangle 21"/>
          <p:cNvSpPr>
            <a:spLocks noChangeArrowheads="1"/>
          </p:cNvSpPr>
          <p:nvPr/>
        </p:nvSpPr>
        <p:spPr bwMode="auto">
          <a:xfrm>
            <a:off x="5867400" y="5300663"/>
            <a:ext cx="23764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cs typeface="Tahoma" charset="0"/>
              </a:rPr>
              <a:t>นิโรธ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cs typeface="Tahoma" charset="0"/>
              </a:rPr>
              <a:t>มรรค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</a:pPr>
            <a:endParaRPr lang="th-TH" sz="3600" b="1">
              <a:solidFill>
                <a:srgbClr val="FFFF00"/>
              </a:solidFill>
              <a:cs typeface="Tahoma" charset="0"/>
            </a:endParaRPr>
          </a:p>
        </p:txBody>
      </p:sp>
      <p:sp>
        <p:nvSpPr>
          <p:cNvPr id="60437" name="AutoShape 22"/>
          <p:cNvSpPr>
            <a:spLocks noChangeArrowheads="1"/>
          </p:cNvSpPr>
          <p:nvPr/>
        </p:nvSpPr>
        <p:spPr bwMode="auto">
          <a:xfrm rot="11079160" flipH="1">
            <a:off x="5724525" y="1092200"/>
            <a:ext cx="2774950" cy="4679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44" y="12518"/>
                </a:moveTo>
                <a:cubicBezTo>
                  <a:pt x="19458" y="11953"/>
                  <a:pt x="19516" y="11377"/>
                  <a:pt x="19516" y="10800"/>
                </a:cubicBezTo>
                <a:cubicBezTo>
                  <a:pt x="19516" y="7904"/>
                  <a:pt x="18078" y="5198"/>
                  <a:pt x="15678" y="3577"/>
                </a:cubicBezTo>
                <a:lnTo>
                  <a:pt x="16845" y="1850"/>
                </a:lnTo>
                <a:cubicBezTo>
                  <a:pt x="19818" y="3858"/>
                  <a:pt x="21600" y="7212"/>
                  <a:pt x="21600" y="10800"/>
                </a:cubicBezTo>
                <a:cubicBezTo>
                  <a:pt x="21600" y="11515"/>
                  <a:pt x="21528" y="12228"/>
                  <a:pt x="21387" y="12929"/>
                </a:cubicBezTo>
                <a:lnTo>
                  <a:pt x="24034" y="13462"/>
                </a:lnTo>
                <a:lnTo>
                  <a:pt x="19628" y="16393"/>
                </a:lnTo>
                <a:lnTo>
                  <a:pt x="16697" y="11986"/>
                </a:lnTo>
                <a:lnTo>
                  <a:pt x="19344" y="1251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6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404813"/>
            <a:ext cx="8964613" cy="53276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7200" b="1">
                <a:solidFill>
                  <a:srgbClr val="FFFF00"/>
                </a:solidFill>
                <a:effectLst/>
                <a:cs typeface="Tahoma" charset="0"/>
              </a:rPr>
              <a:t>อัฏฐังคิกมรรค</a:t>
            </a:r>
            <a:r>
              <a:rPr lang="th-TH" sz="7200" b="1">
                <a:effectLst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7200" b="1">
                <a:effectLst/>
                <a:cs typeface="Tahoma" charset="0"/>
              </a:rPr>
              <a:t>(มรรค </a:t>
            </a:r>
            <a:r>
              <a:rPr lang="en-US" sz="7200" b="1">
                <a:effectLst/>
                <a:cs typeface="Tahoma" charset="0"/>
              </a:rPr>
              <a:t>8)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cs typeface="Tahoma" charset="0"/>
              </a:rPr>
              <a:t>ไตรสิกขา</a:t>
            </a:r>
            <a:r>
              <a:rPr lang="en-US" sz="6000" b="1">
                <a:effectLst/>
                <a:cs typeface="Tahoma" charset="0"/>
              </a:rPr>
              <a:t>:</a:t>
            </a:r>
            <a:endParaRPr lang="th-TH" sz="6000" b="1">
              <a:effectLst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solidFill>
                  <a:srgbClr val="FF0066"/>
                </a:solidFill>
                <a:effectLst/>
                <a:cs typeface="Tahoma" charset="0"/>
              </a:rPr>
              <a:t>ศีล   สมาธิ   ปัญญา</a:t>
            </a:r>
            <a:endParaRPr lang="en-US" sz="6000" b="1">
              <a:solidFill>
                <a:srgbClr val="FF0066"/>
              </a:solidFill>
              <a:effectLst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260350"/>
            <a:ext cx="9323387" cy="60483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>
              <a:solidFill>
                <a:srgbClr val="FFFF66"/>
              </a:solidFill>
              <a:effectLst/>
              <a:cs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1.</a:t>
            </a:r>
            <a:r>
              <a:rPr lang="en-US" b="1">
                <a:effectLst/>
                <a:cs typeface="Tahoma" charset="0"/>
              </a:rPr>
              <a:t> 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สัมมาทิฎฐิ</a:t>
            </a:r>
            <a:r>
              <a:rPr lang="en-US" sz="4400" b="1">
                <a:effectLst/>
                <a:cs typeface="Tahoma" charset="0"/>
              </a:rPr>
              <a:t> (Right view) เห็นชอบ    เห็น </a:t>
            </a:r>
            <a:r>
              <a:rPr lang="en-US" sz="4400" b="1">
                <a:solidFill>
                  <a:srgbClr val="FF0066"/>
                </a:solidFill>
                <a:effectLst/>
                <a:cs typeface="Tahoma" charset="0"/>
              </a:rPr>
              <a:t>ไตรลักษณ์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400" b="1">
                <a:solidFill>
                  <a:srgbClr val="FF0066"/>
                </a:solidFill>
                <a:effectLst/>
                <a:cs typeface="Tahoma" charset="0"/>
              </a:rPr>
              <a:t>                  </a:t>
            </a:r>
            <a:r>
              <a:rPr lang="en-US" sz="4400" b="1">
                <a:effectLst/>
                <a:cs typeface="Tahoma" charset="0"/>
              </a:rPr>
              <a:t>หรือ </a:t>
            </a:r>
            <a:r>
              <a:rPr lang="en-US" sz="4400" b="1">
                <a:solidFill>
                  <a:srgbClr val="FF0066"/>
                </a:solidFill>
                <a:effectLst/>
                <a:cs typeface="Tahoma" charset="0"/>
              </a:rPr>
              <a:t>ปฏิจจสมุปบาท</a:t>
            </a:r>
            <a:r>
              <a:rPr lang="en-US" sz="4400" b="1">
                <a:effectLst/>
                <a:cs typeface="Tahoma" charset="0"/>
              </a:rPr>
              <a:t>	</a:t>
            </a:r>
            <a:endParaRPr lang="en-US" sz="4400" b="1">
              <a:solidFill>
                <a:srgbClr val="FFFF66"/>
              </a:solidFill>
              <a:effectLst/>
              <a:cs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2.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สัมมาสังกัปปะ</a:t>
            </a:r>
            <a:r>
              <a:rPr lang="en-US" sz="4400" b="1">
                <a:effectLst/>
                <a:cs typeface="Tahoma" charset="0"/>
              </a:rPr>
              <a:t> (Right thought)ดำริชอบ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600" b="1" i="1"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5400" b="1" i="1">
                <a:effectLst/>
                <a:cs typeface="Tahoma" charset="0"/>
              </a:rPr>
              <a:t>รวมเป็น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5400" b="1" i="1">
                <a:solidFill>
                  <a:srgbClr val="FFFF00"/>
                </a:solidFill>
                <a:effectLst/>
                <a:cs typeface="Tahoma" charset="0"/>
              </a:rPr>
              <a:t> ปัญญา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en-US" sz="5400" b="1" i="1">
              <a:solidFill>
                <a:srgbClr val="FFFF00"/>
              </a:solidFill>
              <a:effectLst/>
              <a:cs typeface="Tahoma" charset="0"/>
            </a:endParaRP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1692275" y="5013325"/>
            <a:ext cx="6408738" cy="1223963"/>
          </a:xfrm>
          <a:prstGeom prst="rect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260350"/>
            <a:ext cx="8964612" cy="659765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3.	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สัมมาวาจา</a:t>
            </a:r>
            <a:r>
              <a:rPr lang="en-US" sz="4000" b="1">
                <a:effectLst/>
                <a:cs typeface="Tahoma" charset="0"/>
              </a:rPr>
              <a:t> (Right Speech)		เจรจาชอบ</a:t>
            </a:r>
            <a:endParaRPr lang="en-US" sz="4000" b="1">
              <a:solidFill>
                <a:srgbClr val="FFFF66"/>
              </a:solidFill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4.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สัมมากัมมันตะ</a:t>
            </a:r>
            <a:r>
              <a:rPr lang="en-US" sz="4000" b="1">
                <a:effectLst/>
                <a:cs typeface="Tahoma" charset="0"/>
              </a:rPr>
              <a:t> (Right Action)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     กระทำชอบ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5.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สัมมาอาชีวะ</a:t>
            </a:r>
            <a:r>
              <a:rPr lang="en-US" sz="4400" b="1">
                <a:effectLst/>
                <a:cs typeface="Tahoma" charset="0"/>
              </a:rPr>
              <a:t> </a:t>
            </a:r>
            <a:r>
              <a:rPr lang="en-US" sz="4000" b="1">
                <a:effectLst/>
                <a:cs typeface="Tahoma" charset="0"/>
              </a:rPr>
              <a:t>(Right Livelihood)   เลี้ยงชีพชอบ</a:t>
            </a:r>
          </a:p>
          <a:p>
            <a:pPr marL="609600" indent="-609600" eaLnBrk="1" hangingPunct="1">
              <a:buFont typeface="Wingdings" charset="0"/>
              <a:buNone/>
            </a:pPr>
            <a:endParaRPr lang="en-US" sz="1400" b="1" i="1">
              <a:effectLst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5400" b="1" i="1">
                <a:effectLst/>
                <a:cs typeface="Tahoma" charset="0"/>
              </a:rPr>
              <a:t>รวมเป็น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5400" b="1" i="1">
                <a:solidFill>
                  <a:srgbClr val="FFFF00"/>
                </a:solidFill>
                <a:effectLst/>
                <a:cs typeface="Tahoma" charset="0"/>
              </a:rPr>
              <a:t> ศีล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en-US" sz="5400" b="1" i="1">
              <a:solidFill>
                <a:srgbClr val="FFFF00"/>
              </a:solidFill>
              <a:effectLst/>
              <a:cs typeface="Tahoma" charset="0"/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403350" y="4725988"/>
            <a:ext cx="6408738" cy="1223962"/>
          </a:xfrm>
          <a:prstGeom prst="rect">
            <a:avLst/>
          </a:prstGeom>
          <a:noFill/>
          <a:ln w="635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333375"/>
            <a:ext cx="8999537" cy="6480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6.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สัมมาวายามะ</a:t>
            </a:r>
            <a:r>
              <a:rPr lang="en-US" sz="4000" b="1">
                <a:effectLst/>
                <a:cs typeface="Tahoma" charset="0"/>
              </a:rPr>
              <a:t> (Right Effort)พยายามชอบ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600" b="1">
              <a:solidFill>
                <a:srgbClr val="FFFF66"/>
              </a:solidFill>
              <a:effectLst/>
              <a:cs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7.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สัมมาสติ</a:t>
            </a:r>
            <a:r>
              <a:rPr lang="en-US" sz="4000" b="1">
                <a:effectLst/>
                <a:cs typeface="Tahoma" charset="0"/>
              </a:rPr>
              <a:t> (Right Mindfulness)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    ระลึกชอบ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400" b="1">
              <a:effectLst/>
              <a:cs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8.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สัมมาสมาธิ</a:t>
            </a:r>
            <a:r>
              <a:rPr lang="en-US" sz="4000" b="1">
                <a:solidFill>
                  <a:srgbClr val="FFFF00"/>
                </a:solidFill>
                <a:effectLst/>
                <a:cs typeface="Tahoma" charset="0"/>
              </a:rPr>
              <a:t> </a:t>
            </a:r>
            <a:r>
              <a:rPr lang="en-US" sz="3600" b="1">
                <a:effectLst/>
                <a:cs typeface="Tahoma" charset="0"/>
              </a:rPr>
              <a:t>(Right Concentration)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effectLst/>
                <a:cs typeface="Tahoma" charset="0"/>
              </a:rPr>
              <a:t>    ตั้งจิตมั่นชอบ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400" b="1" i="1">
              <a:effectLst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400" b="1" i="1">
                <a:effectLst/>
                <a:cs typeface="Tahoma" charset="0"/>
              </a:rPr>
              <a:t>  </a:t>
            </a:r>
            <a:r>
              <a:rPr lang="en-US" sz="5400" b="1" i="1">
                <a:effectLst/>
                <a:cs typeface="Tahoma" charset="0"/>
              </a:rPr>
              <a:t>รวมเป็น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5400" b="1" i="1">
                <a:solidFill>
                  <a:srgbClr val="FFFF00"/>
                </a:solidFill>
                <a:effectLst/>
                <a:cs typeface="Tahoma" charset="0"/>
              </a:rPr>
              <a:t> สมาธิ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en-US" sz="5400" b="1" i="1">
              <a:solidFill>
                <a:srgbClr val="FFFF00"/>
              </a:solidFill>
              <a:effectLst/>
              <a:cs typeface="Tahoma" charset="0"/>
            </a:endParaRP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1692275" y="5445125"/>
            <a:ext cx="6408738" cy="1223963"/>
          </a:xfrm>
          <a:prstGeom prst="rect">
            <a:avLst/>
          </a:prstGeom>
          <a:noFill/>
          <a:ln w="635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820150" cy="6048375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มรรคมีองค์ 8 นี้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ได้ชื่อว่า </a:t>
            </a:r>
            <a:r>
              <a:rPr lang="en-US" sz="5400" b="1">
                <a:solidFill>
                  <a:srgbClr val="FF33CC"/>
                </a:solidFill>
                <a:effectLst/>
                <a:cs typeface="Tahoma" charset="0"/>
              </a:rPr>
              <a:t>...</a:t>
            </a:r>
            <a:r>
              <a:rPr lang="en-US" sz="5400" b="1">
                <a:solidFill>
                  <a:srgbClr val="FF33CC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5400" b="1">
                <a:solidFill>
                  <a:srgbClr val="FF33CC"/>
                </a:solidFill>
                <a:effectLst/>
                <a:cs typeface="Tahoma" charset="0"/>
              </a:rPr>
              <a:t>มัชฌิมาปฏิปทา</a:t>
            </a:r>
            <a:r>
              <a:rPr lang="en-US" sz="5400" b="1">
                <a:solidFill>
                  <a:srgbClr val="FF33CC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en-US" altLang="ja-JP" sz="5400" b="1">
              <a:solidFill>
                <a:srgbClr val="FF33CC"/>
              </a:solidFill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แปลว่า         </a:t>
            </a:r>
            <a:r>
              <a:rPr lang="en-US" sz="4400" b="1">
                <a:solidFill>
                  <a:srgbClr val="FF33CC"/>
                </a:solidFill>
                <a:effectLst/>
                <a:latin typeface="Tahoma" charset="0"/>
                <a:cs typeface="Tahoma" charset="0"/>
              </a:rPr>
              <a:t>…</a:t>
            </a:r>
            <a:r>
              <a:rPr lang="en-US" sz="4400" b="1">
                <a:solidFill>
                  <a:srgbClr val="FF33CC"/>
                </a:solidFill>
                <a:effectLst/>
                <a:cs typeface="Tahoma" charset="0"/>
              </a:rPr>
              <a:t>ทางสายกลาง</a:t>
            </a:r>
            <a:r>
              <a:rPr lang="en-US" sz="4400" b="1">
                <a:solidFill>
                  <a:srgbClr val="FF33CC"/>
                </a:solidFill>
                <a:effectLst/>
                <a:latin typeface="Tahoma" charset="0"/>
                <a:cs typeface="Tahoma" charset="0"/>
              </a:rPr>
              <a:t>…</a:t>
            </a:r>
            <a:endParaRPr lang="en-US" sz="4400" b="1">
              <a:solidFill>
                <a:srgbClr val="FF33CC"/>
              </a:solidFill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en-US" sz="4400" b="1">
              <a:solidFill>
                <a:srgbClr val="FF33CC"/>
              </a:solidFill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นำไปสู่จุดหมายแห่ง </a:t>
            </a:r>
            <a:r>
              <a:rPr lang="en-US" sz="4400" b="1">
                <a:solidFill>
                  <a:srgbClr val="FFFF00"/>
                </a:solidFill>
                <a:effectLst/>
                <a:cs typeface="Tahoma" charset="0"/>
              </a:rPr>
              <a:t>ความหลุดพ้น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sz="4400" b="1">
                <a:effectLst/>
                <a:cs typeface="Tahoma" charset="0"/>
              </a:rPr>
              <a:t>เป็นอิสระ           </a:t>
            </a:r>
            <a:r>
              <a:rPr lang="en-US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en-US" altLang="ja-JP" sz="6000" b="1">
                <a:solidFill>
                  <a:srgbClr val="FFFF00"/>
                </a:solidFill>
                <a:effectLst/>
                <a:cs typeface="Tahoma" charset="0"/>
              </a:rPr>
              <a:t> นิพพาน </a:t>
            </a:r>
            <a:r>
              <a:rPr lang="en-US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endParaRPr lang="en-US" altLang="ja-JP" sz="6000" b="1">
              <a:solidFill>
                <a:srgbClr val="FFFF00"/>
              </a:solidFill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en-US" sz="4800" b="1">
              <a:solidFill>
                <a:srgbClr val="FFFF66"/>
              </a:solidFill>
              <a:effectLst/>
              <a:cs typeface="Tahoma" charset="0"/>
            </a:endParaRPr>
          </a:p>
        </p:txBody>
      </p:sp>
      <p:sp>
        <p:nvSpPr>
          <p:cNvPr id="65538" name="Line 3"/>
          <p:cNvSpPr>
            <a:spLocks noChangeShapeType="1"/>
          </p:cNvSpPr>
          <p:nvPr/>
        </p:nvSpPr>
        <p:spPr bwMode="auto">
          <a:xfrm>
            <a:off x="2916238" y="5300663"/>
            <a:ext cx="17272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2484438" y="115888"/>
            <a:ext cx="4033837" cy="1189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ภูมิ 4 : ระดับชีวิต</a:t>
            </a:r>
            <a:r>
              <a:rPr lang="en-US" sz="32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/>
            </a:r>
            <a:br>
              <a:rPr lang="en-US" sz="3200" b="1">
                <a:solidFill>
                  <a:schemeClr val="bg1"/>
                </a:solidFill>
                <a:latin typeface="Browallia New" charset="0"/>
                <a:cs typeface="Browallia New" charset="0"/>
              </a:rPr>
            </a:br>
            <a:r>
              <a:rPr lang="en-US" sz="32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(Planes of existence)</a:t>
            </a:r>
          </a:p>
        </p:txBody>
      </p:sp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1944688" cy="1890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1.อบายภูมิ 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Planes of loss &amp; woe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ภูมิที่ปราศจาก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ความเจริญ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482850" y="1484313"/>
            <a:ext cx="1944688" cy="2043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2.กามสุคติภูมิ 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Sensuous blissful planes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ภูมิที่เป็นสุคติซึ่งยังเกี่ยวข้องกับกาม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4643438" y="1484313"/>
            <a:ext cx="1944687" cy="2500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3.รูปาวจรภูมิ 16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Form-planes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Browallia New" charset="0"/>
              <a:cs typeface="Browallia New" charset="0"/>
            </a:endParaRP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ชั้นรูปพรหม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ชั้นที่ท่องเที่ยวอยู่ในรูป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Browallia New" charset="0"/>
              <a:cs typeface="Browallia New" charset="0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6804025" y="1484313"/>
            <a:ext cx="2160588" cy="1890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4.อรูปาวจรภูมิ 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Formless-planes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ชั้นอรูปพรหม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ชั้นที่ท่องเที่ยวอยู่ในอรูป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322263" y="3357563"/>
            <a:ext cx="194627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1.1 นรก (hell)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1946275" cy="854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1.2 กำเนิดดิรัจฉาน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(animal kingdom)</a:t>
            </a: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322263" y="4868863"/>
            <a:ext cx="1946275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1.3 เปรต (ghost-sphere)</a:t>
            </a:r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323850" y="5734050"/>
            <a:ext cx="194627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1.4 อสูร (demons)</a:t>
            </a: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2481263" y="3638550"/>
            <a:ext cx="1946275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2.1 มนุษย์</a:t>
            </a:r>
          </a:p>
        </p:txBody>
      </p:sp>
      <p:sp>
        <p:nvSpPr>
          <p:cNvPr id="66571" name="Text Box 12"/>
          <p:cNvSpPr txBox="1">
            <a:spLocks noChangeArrowheads="1"/>
          </p:cNvSpPr>
          <p:nvPr/>
        </p:nvSpPr>
        <p:spPr bwMode="auto">
          <a:xfrm>
            <a:off x="2484438" y="4070350"/>
            <a:ext cx="1946275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2.2 จาตุมหาราชิกา</a:t>
            </a:r>
          </a:p>
        </p:txBody>
      </p:sp>
      <p:sp>
        <p:nvSpPr>
          <p:cNvPr id="66572" name="Text Box 13"/>
          <p:cNvSpPr txBox="1">
            <a:spLocks noChangeArrowheads="1"/>
          </p:cNvSpPr>
          <p:nvPr/>
        </p:nvSpPr>
        <p:spPr bwMode="auto">
          <a:xfrm>
            <a:off x="2484438" y="4502150"/>
            <a:ext cx="1946275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2.3 ดาวดึงส์</a:t>
            </a:r>
          </a:p>
        </p:txBody>
      </p:sp>
      <p:sp>
        <p:nvSpPr>
          <p:cNvPr id="66573" name="Text Box 14"/>
          <p:cNvSpPr txBox="1">
            <a:spLocks noChangeArrowheads="1"/>
          </p:cNvSpPr>
          <p:nvPr/>
        </p:nvSpPr>
        <p:spPr bwMode="auto">
          <a:xfrm>
            <a:off x="2484438" y="4941888"/>
            <a:ext cx="1946275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2.4 ยามา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2484438" y="5373688"/>
            <a:ext cx="1946275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2.5 ดุสิต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2484438" y="5805488"/>
            <a:ext cx="1946275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2.6 นิมมานรดี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2484438" y="6237288"/>
            <a:ext cx="1946275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solidFill>
                  <a:schemeClr val="bg1"/>
                </a:solidFill>
                <a:latin typeface="Browallia New" charset="0"/>
                <a:cs typeface="Browallia New" charset="0"/>
              </a:rPr>
              <a:t>2.7 ปรนิมมิตวสวัตดี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1223963"/>
            <a:ext cx="8855075" cy="378936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2) พี่น้องชาวพุทธ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มองคริสตศาสนาอย่างไร </a:t>
            </a:r>
            <a:r>
              <a:rPr lang="en-US" sz="54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?</a:t>
            </a:r>
            <a:endParaRPr lang="th-TH" sz="5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852738"/>
            <a:ext cx="8713788" cy="4032250"/>
          </a:xfrm>
        </p:spPr>
        <p:txBody>
          <a:bodyPr/>
          <a:lstStyle/>
          <a:p>
            <a:pPr eaLnBrk="1" hangingPunct="1"/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 จริงหรือ...</a:t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ที่คริสเตียนไทย</a:t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อธิษฐานน้อยเกินไป...</a:t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...ไม่ร้อนรนในการประกาศ</a:t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พี่น้องชาวไทยจึงกลับใจน้อย</a:t>
            </a:r>
            <a:b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</a:br>
            <a:endParaRPr lang="th-TH" sz="5200" b="1">
              <a:solidFill>
                <a:schemeClr val="bg1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3600"/>
            <a:ext cx="885507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 i="1">
                <a:effectLst/>
                <a:latin typeface="Tahoma" charset="0"/>
                <a:cs typeface="Tahoma" charset="0"/>
              </a:rPr>
              <a:t>การดับทุกข์ที่นี่ เดี๋ยวนี้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ja-JP" altLang="th-TH" sz="6600" b="1" i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sz="6600" b="1" i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ดีกว่า</a:t>
            </a:r>
            <a:r>
              <a:rPr lang="ja-JP" altLang="th-TH" sz="6600" b="1" i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sz="60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การเชื่อ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เรื่องพระเจ้า และ สวรรค์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8712200" cy="6481763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2800" b="1">
                <a:solidFill>
                  <a:srgbClr val="FF6600"/>
                </a:solidFill>
                <a:effectLst/>
                <a:cs typeface="Tahoma" charset="0"/>
              </a:rPr>
              <a:t>พุทธทาส</a:t>
            </a:r>
            <a:r>
              <a:rPr lang="th-TH" b="1">
                <a:solidFill>
                  <a:srgbClr val="FF6600"/>
                </a:solidFill>
                <a:effectLst/>
                <a:cs typeface="Tahoma" charset="0"/>
              </a:rPr>
              <a:t> กล่าวว่า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b="1" i="1" baseline="2000">
                <a:effectLst/>
                <a:latin typeface="Tahoma" charset="0"/>
                <a:cs typeface="Tahoma" charset="0"/>
              </a:rPr>
              <a:t>		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 i="1" baseline="2000">
                <a:effectLst/>
                <a:latin typeface="Tahoma" charset="0"/>
                <a:cs typeface="Tahoma" charset="0"/>
              </a:rPr>
              <a:t>มติที่</a:t>
            </a:r>
            <a:r>
              <a:rPr lang="th-TH" sz="4400" b="1" i="1" baseline="2000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ถือพระเจ้า</a:t>
            </a:r>
            <a:r>
              <a:rPr lang="th-TH" sz="4400" b="1" i="1" baseline="2000">
                <a:effectLst/>
                <a:latin typeface="Tahoma" charset="0"/>
                <a:cs typeface="Tahoma" charset="0"/>
              </a:rPr>
              <a:t>เช่นนั้น ย่อมเพ่งเล็งในด้านจะกำราบ ผู้เชื่อถือให้อยู่ในโอวาท โดยปราศจากความแย้งยันอย่างเดียว จึงเป็นมติที่มีหลักไปในทางกดขี่ ไม่ปล่อยให้มีความคิดและการกระทำอันเป็นอิสระ อะไรๆก็ต้องแล้วแต่พระเป็นเจ้าเช่นนี้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400" b="1" i="1" baseline="2000">
                <a:effectLst/>
                <a:latin typeface="Tahoma" charset="0"/>
                <a:cs typeface="Tahoma" charset="0"/>
              </a:rPr>
              <a:t>	นับว่าเป็น </a:t>
            </a:r>
            <a:r>
              <a:rPr lang="th-TH" sz="4400" b="1" i="1" baseline="2000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ลัทธิอัตตาที่ต่ำเตี้ย</a:t>
            </a:r>
            <a:r>
              <a:rPr lang="th-TH" sz="4400" b="1" i="1" baseline="2000">
                <a:solidFill>
                  <a:srgbClr val="FF0066"/>
                </a:solidFill>
                <a:effectLst/>
                <a:latin typeface="Tahoma" charset="0"/>
                <a:cs typeface="Tahoma" charset="0"/>
              </a:rPr>
              <a:t> </a:t>
            </a:r>
            <a:r>
              <a:rPr lang="th-TH" sz="4400" b="1" i="1" baseline="2000">
                <a:effectLst/>
                <a:latin typeface="Tahoma" charset="0"/>
                <a:cs typeface="Tahoma" charset="0"/>
              </a:rPr>
              <a:t>หรือเหมาะสำหรับคนที่ส่วนใหญ่ยังเป็น</a:t>
            </a:r>
            <a:r>
              <a:rPr lang="th-TH" sz="4400" b="1" i="1" baseline="2000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ป่าเถื่อน</a:t>
            </a:r>
            <a:r>
              <a:rPr lang="th-TH" sz="4400" b="1" i="1" baseline="2000">
                <a:effectLst/>
                <a:latin typeface="Tahoma" charset="0"/>
                <a:cs typeface="Tahoma" charset="0"/>
              </a:rPr>
              <a:t> ไร้การศึกษา นับว่าเป็นลัทธิอัตตาที่ถูกจำกัดเขต เป็นลัทธิ</a:t>
            </a:r>
            <a:r>
              <a:rPr lang="th-TH" sz="4400" b="1" i="1" baseline="2000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สำหรับคน</a:t>
            </a:r>
            <a:r>
              <a:rPr lang="th-TH" sz="4400" b="1" i="1" baseline="2000">
                <a:effectLst/>
                <a:latin typeface="Tahoma" charset="0"/>
                <a:cs typeface="Tahoma" charset="0"/>
              </a:rPr>
              <a:t>ในวัยเด็กหรือ</a:t>
            </a:r>
            <a:r>
              <a:rPr lang="th-TH" sz="4400" b="1" i="1" baseline="2000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ที่มีความคิดอย่างเด็ก</a:t>
            </a:r>
            <a:r>
              <a:rPr lang="th-TH" sz="2000" b="1">
                <a:effectLst/>
                <a:cs typeface="Tahoma" charset="0"/>
              </a:rPr>
              <a:t>    </a:t>
            </a:r>
            <a:r>
              <a:rPr lang="th-TH" sz="1800" b="1">
                <a:effectLst/>
                <a:cs typeface="Tahoma" charset="0"/>
              </a:rPr>
              <a:t>                                                  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1800" b="1">
                <a:effectLst/>
                <a:cs typeface="Tahoma" charset="0"/>
              </a:rPr>
              <a:t>                                                              </a:t>
            </a:r>
            <a:endParaRPr lang="th-TH" sz="2000" b="1">
              <a:effectLst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th-TH" sz="2000" b="1">
                <a:effectLst/>
                <a:cs typeface="Tahoma" charset="0"/>
              </a:rPr>
              <a:t>	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2000" b="1">
                <a:effectLst/>
                <a:cs typeface="Tahoma" charset="0"/>
              </a:rPr>
              <a:t>				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404813"/>
            <a:ext cx="8999537" cy="623887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คนทั้งหลายที่ไม่รู้ความจริงก็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หลงใหลใน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สวรรค์ </a:t>
            </a:r>
            <a:r>
              <a:rPr lang="th-TH" b="1">
                <a:effectLst/>
                <a:latin typeface="Tahoma" charset="0"/>
                <a:cs typeface="Tahoma" charset="0"/>
              </a:rPr>
              <a:t>มุ่งกันแต่จะเอาสวรรค์ ซึ่งเป็นแดนที่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ตนจะได้เสพย์กามารมณ์ตามปรารถนา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เป็นเมืองที่ตนจะหาความสำราญได้อย่าง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สุดเหวี่ยง 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แบบสวรรคนิรันดรของศาสนาอื่นๆ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ที่เขาใช้สวรรค์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เป็นเครื่องล่อให้คนทำความดี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คนจึงไม่สนใจที่จะ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ดับทุกข์กันที่นี่และเดี๋ยวนี้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ตามความมุ่งหมายอันแท้จริงของพุทธศาสนา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b="1">
                <a:effectLst/>
                <a:latin typeface="Tahoma" charset="0"/>
                <a:cs typeface="Tahoma" charset="0"/>
              </a:rPr>
              <a:t>	</a:t>
            </a:r>
            <a:r>
              <a:rPr lang="en-US" sz="3600" b="1">
                <a:effectLst/>
                <a:latin typeface="Tahoma" charset="0"/>
                <a:cs typeface="Tahoma" charset="0"/>
              </a:rPr>
              <a:t>สวรรค์ทำให้คนเราเขวไป หันมาหมกมุ่น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en-US" sz="3600" b="1">
                <a:effectLst/>
                <a:latin typeface="Tahoma" charset="0"/>
                <a:cs typeface="Tahoma" charset="0"/>
              </a:rPr>
              <a:t>	อยู่กับตัณหาและอุปาทาน</a:t>
            </a:r>
            <a:endParaRPr lang="th-TH" sz="36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9036050" cy="65262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แต่ไม่อยากขัดคอใครตรงๆ ในเรื่อง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พระเป็นเจ้า </a:t>
            </a:r>
            <a:r>
              <a:rPr lang="th-TH" b="1">
                <a:effectLst/>
                <a:latin typeface="Tahoma" charset="0"/>
                <a:cs typeface="Tahoma" charset="0"/>
              </a:rPr>
              <a:t>เรื่อง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นรก</a:t>
            </a:r>
            <a:r>
              <a:rPr lang="th-TH" b="1">
                <a:effectLst/>
                <a:latin typeface="Tahoma" charset="0"/>
                <a:cs typeface="Tahoma" charset="0"/>
              </a:rPr>
              <a:t> หรือเรื่อง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สวรรค์</a:t>
            </a:r>
            <a:r>
              <a:rPr lang="th-TH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จึงปล่อยเรื่องเหล่านี้ไปตามความเชื่อ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และความประสงค์ของคนที่อยากจะเชื่อ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ถ้าหากจะนำเรื่องเหล่านั้นเข้ามาเกี่ยวข้องบ้าง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ก็นำมาเพียงเป็น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เครื่องช่วยบุคคล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ที่มีปัญญาอ่อน</a:t>
            </a:r>
            <a:r>
              <a:rPr lang="th-TH" b="1">
                <a:effectLst/>
                <a:latin typeface="Tahoma" charset="0"/>
                <a:cs typeface="Tahoma" charset="0"/>
              </a:rPr>
              <a:t> หรือบุคคลที่เคยมีความเชื่อ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อย่างนั้นมาก่อน จะได้อาศัยเป็นกำลังใจ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สำหรับจะ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ละความชั่วและทำความดี</a:t>
            </a:r>
            <a:r>
              <a:rPr lang="th-TH" b="1">
                <a:effectLst/>
                <a:latin typeface="Tahoma" charset="0"/>
                <a:cs typeface="Tahoma" charset="0"/>
              </a:rPr>
              <a:t>เท่านั้น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 เพราะเขายังไม่สามารถกำจัด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ja-JP" alt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ตัวตน-ของตน</a:t>
            </a:r>
            <a:r>
              <a:rPr lang="ja-JP" alt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b="1">
                <a:effectLst/>
                <a:latin typeface="Tahoma" charset="0"/>
                <a:cs typeface="Tahoma" charset="0"/>
              </a:rPr>
              <a:t> โดยสิ้นเชิงได้</a:t>
            </a:r>
            <a:endParaRPr lang="th-TH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404813"/>
            <a:ext cx="8999537" cy="6167437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พระพุทธศาสนาต้องการขจัดทุกข์ภัย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อันเกิดจาก </a:t>
            </a:r>
            <a:r>
              <a:rPr lang="ja-JP" altLang="th-TH" sz="3600" b="1"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sz="4400" b="1">
                <a:effectLst/>
                <a:latin typeface="Tahoma" charset="0"/>
                <a:cs typeface="Tahoma" charset="0"/>
              </a:rPr>
              <a:t>ตัวตน ของตน</a:t>
            </a:r>
            <a:r>
              <a:rPr lang="ja-JP" altLang="th-TH" sz="3600" b="1"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sz="36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จึงได้มีหลักปฏิบัติเป็นขั้นๆ ไป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นับแต่ต้นจนปลาย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 โดย</a:t>
            </a: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ไม่เกี่ยวกับสิ่งภายนอก </a:t>
            </a:r>
            <a:endParaRPr lang="th-TH" sz="36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เช่น ผีสางเทวดา 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พระผู้เป็นเจ้า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สิ่งศักดิ์สิทธิ์ทั้งหลายอื่นใด</a:t>
            </a: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เลย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333375"/>
            <a:ext cx="9036050" cy="631031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พุทธศาสนา</a:t>
            </a:r>
            <a:r>
              <a:rPr lang="th-TH" b="1">
                <a:effectLst/>
                <a:latin typeface="Tahoma" charset="0"/>
                <a:cs typeface="Tahoma" charset="0"/>
              </a:rPr>
              <a:t> มุ่งหมายจะแก้ไขปัญหา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ชีวิตประจำวันของคนทุกคนในโลกนี้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เพื่อให้มีชีวิตอยู่ในโลกนี้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โดย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ไม่มีความทุกข์</a:t>
            </a:r>
            <a:r>
              <a:rPr lang="th-TH" b="1">
                <a:effectLst/>
                <a:latin typeface="Tahoma" charset="0"/>
                <a:cs typeface="Tahoma" charset="0"/>
              </a:rPr>
              <a:t>เลย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effectLst/>
                <a:latin typeface="Tahoma" charset="0"/>
                <a:cs typeface="Tahoma" charset="0"/>
              </a:rPr>
              <a:t>ให้อยู่ในกองทุกข์  โดยไม่ต้องเป็นทุกข์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หรืออยู่ในท่ามกลางของเตาหลอมเหล็กอันใหญ่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ที่กำลังลุกโชนอยู่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แต่กลับมีความรู้สึก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เยือกเย็นที่สุดดังนี้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333375"/>
            <a:ext cx="9036050" cy="568801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พุทธศาสนา</a:t>
            </a:r>
            <a:r>
              <a:rPr lang="th-TH" b="1">
                <a:effectLst/>
                <a:latin typeface="Tahoma" charset="0"/>
                <a:cs typeface="Tahoma" charset="0"/>
              </a:rPr>
              <a:t> มุ่งหมายที่จะขจัดความทุกข์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ให้หมดไปจากคน 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ที่นี่ และเดี๋ยวนี้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หาใช่มุ่งหมาย</a:t>
            </a:r>
            <a:r>
              <a:rPr lang="th-TH" b="1">
                <a:effectLst/>
                <a:latin typeface="Tahoma" charset="0"/>
                <a:cs typeface="Tahoma" charset="0"/>
              </a:rPr>
              <a:t>จะพาคนไป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สวรรค์</a:t>
            </a:r>
            <a:r>
              <a:rPr lang="th-TH" b="1">
                <a:effectLst/>
                <a:latin typeface="Tahoma" charset="0"/>
                <a:cs typeface="Tahoma" charset="0"/>
              </a:rPr>
              <a:t>อันไม่รู้กันว่า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อยู่ที่ไหน มีจริงหรือไม่ </a:t>
            </a:r>
            <a:r>
              <a:rPr lang="th-TH" b="1">
                <a:effectLst/>
                <a:latin typeface="Tahoma" charset="0"/>
                <a:cs typeface="Tahoma" charset="0"/>
              </a:rPr>
              <a:t>และจะถึงได้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หลังจากตายแล้วหรือในชาติต่อๆไป จริงหรือไม่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เพราะ</a:t>
            </a:r>
            <a:r>
              <a:rPr lang="th-TH" sz="3600" b="1">
                <a:effectLst/>
                <a:latin typeface="Tahoma" charset="0"/>
                <a:cs typeface="Tahoma" charset="0"/>
              </a:rPr>
              <a:t>ไม่มีใครพิสูจน์ได้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นอกจากการกล่าวกันมาอย่างปรัมปรา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 แล้วก็ยอมเชื่อกันไป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โดยไม่ใช้เหตุผล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จนเป็นความงมงายไปอีกอย่างหนึ่ง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endParaRPr lang="th-TH" sz="38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effectLst/>
                <a:latin typeface="Tahoma" charset="0"/>
                <a:cs typeface="Tahoma" charset="0"/>
              </a:rPr>
              <a:t>มนุษย์ </a:t>
            </a:r>
            <a:r>
              <a:rPr lang="th-TH" sz="3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ไม่ต้องไปหวังใน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effectLst/>
                <a:latin typeface="Tahoma" charset="0"/>
                <a:cs typeface="Tahoma" charset="0"/>
              </a:rPr>
              <a:t>ความกรุณาของพระผู้เป็นเจ้า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effectLst/>
                <a:latin typeface="Tahoma" charset="0"/>
                <a:cs typeface="Tahoma" charset="0"/>
              </a:rPr>
              <a:t>หรือพระศาสดาต่างๆ....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effectLst/>
                <a:latin typeface="Tahoma" charset="0"/>
                <a:cs typeface="Tahoma" charset="0"/>
              </a:rPr>
              <a:t>...ซึ่งอาจเป็นที่ตั้งแห่ง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ความยึดมั่นถือมั่น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effectLst/>
                <a:latin typeface="Tahoma" charset="0"/>
                <a:cs typeface="Tahoma" charset="0"/>
              </a:rPr>
              <a:t>จนกระทั่งเกิด </a:t>
            </a:r>
            <a:r>
              <a:rPr lang="ja-JP" altLang="th-TH" sz="3800" b="1"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sz="3800" b="1">
                <a:effectLst/>
                <a:latin typeface="Tahoma" charset="0"/>
                <a:cs typeface="Tahoma" charset="0"/>
              </a:rPr>
              <a:t>ตัวตน-ของตน</a:t>
            </a:r>
            <a:r>
              <a:rPr lang="ja-JP" altLang="th-TH" sz="3800" b="1"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sz="38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3800" b="1">
                <a:effectLst/>
                <a:latin typeface="Tahoma" charset="0"/>
                <a:cs typeface="Tahoma" charset="0"/>
              </a:rPr>
              <a:t>ขึ้นมาอีกแบบใหม่ๆ แปลกๆ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38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idx="1"/>
          </p:nvPr>
        </p:nvSpPr>
        <p:spPr>
          <a:xfrm>
            <a:off x="285750" y="357188"/>
            <a:ext cx="8643938" cy="60007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สำหรับอารมณ์ในอนาคตที่จะพึงได้ข้างหน้านั้น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ก็เป็นอารมณ์ของตัณหาอย่างยิ่งด้วยเหมือนกัน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ja-JP" alt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ความหวัง</a:t>
            </a:r>
            <a:r>
              <a:rPr lang="ja-JP" alt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b="1">
                <a:effectLst/>
                <a:latin typeface="Tahoma" charset="0"/>
                <a:cs typeface="Tahoma" charset="0"/>
              </a:rPr>
              <a:t> ดูจะเป็นปัญหายุ่งยากกว่าอย่างอื่น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ด้วยซ้ำไป เพราะว่าเราอาจจะหวังกันได้มากๆ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อย่างไม่มีที่สิ้นสุด มันเป็นเครื่องหล่อเลี้ยงกำลังใจ จนกระทั่งพากันถือว่า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ชีวิตนี้อยู่ได้ด้วยความหวัง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 อารมณ์ในอนาคตนั้นแหละ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เป็นปัญหายุ่งยากที่สุด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สำหรับมนุษย์เรา คือ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มันเป็นไปได้กว้างขวางที่สุด</a:t>
            </a:r>
            <a:endParaRPr lang="th-TH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>
          <a:xfrm>
            <a:off x="-322263" y="404813"/>
            <a:ext cx="9647238" cy="56880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ศาสนาคริสต์ถูกมองว่า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เป็นศาสนาของผู้ที่ยังเป็นเด็ก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ที่ยังไม่มีปัญญารู้แจ้ง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20713"/>
            <a:ext cx="9072563" cy="4248150"/>
          </a:xfrm>
        </p:spPr>
        <p:txBody>
          <a:bodyPr/>
          <a:lstStyle/>
          <a:p>
            <a:pPr eaLnBrk="1" hangingPunct="1"/>
            <a:r>
              <a:rPr lang="th-TH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จริงหรือ....</a:t>
            </a:r>
            <a:br>
              <a:rPr lang="th-TH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ที่จิตใจคนไทยแข็งกระด้าง</a:t>
            </a: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</a:b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</a:br>
            <a:r>
              <a:rPr lang="th-TH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ประกาศจึงไม่ค่อยได้ผล</a:t>
            </a:r>
            <a:r>
              <a:rPr lang="en-US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en-US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</a:br>
            <a:endParaRPr lang="th-TH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idx="1"/>
          </p:nvPr>
        </p:nvSpPr>
        <p:spPr>
          <a:xfrm>
            <a:off x="398463" y="331788"/>
            <a:ext cx="8566150" cy="63373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คริสเตียนไม่ควรจะโกรธ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หรือเป็นเดือดเป็นแค้น 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แต่ควรจะถามว่า.....</a:t>
            </a:r>
          </a:p>
          <a:p>
            <a:pPr marL="609600" indent="-609600" eaLnBrk="1" hangingPunct="1"/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ทำไมเขาจึงมองเราเช่นนั้น</a:t>
            </a: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?</a:t>
            </a:r>
          </a:p>
          <a:p>
            <a:pPr marL="609600" indent="-609600" eaLnBrk="1" hangingPunct="1"/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อะไรคือสาเหตุ</a:t>
            </a: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?</a:t>
            </a:r>
          </a:p>
          <a:p>
            <a:pPr marL="609600" indent="-609600" eaLnBrk="1" hangingPunct="1"/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ความเข้าใจผิดอยู่ที่ใด</a:t>
            </a: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?</a:t>
            </a:r>
          </a:p>
          <a:p>
            <a:pPr marL="609600" indent="-609600" eaLnBrk="1" hangingPunct="1"/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เราสื่ออะไรออกไป</a:t>
            </a: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?</a:t>
            </a:r>
          </a:p>
          <a:p>
            <a:pPr marL="609600" indent="-609600" eaLnBrk="1" hangingPunct="1"/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เราล้มเหลวที่จะสื่ออะไร</a:t>
            </a: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?</a:t>
            </a:r>
            <a:endParaRPr lang="th-TH" sz="40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th-TH" sz="40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8063" y="188913"/>
            <a:ext cx="8135937" cy="666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cs typeface="Tahoma" charset="0"/>
              </a:rPr>
              <a:t>เมื่อเข้าไปศึกษา</a:t>
            </a:r>
            <a:r>
              <a:rPr lang="th-TH" sz="4800" b="1">
                <a:solidFill>
                  <a:srgbClr val="FFFF00"/>
                </a:solidFill>
                <a:effectLst/>
                <a:cs typeface="Tahoma" charset="0"/>
              </a:rPr>
              <a:t>พุทธศาสนา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effectLst/>
                <a:cs typeface="Tahoma" charset="0"/>
              </a:rPr>
              <a:t>จึงจะเริ่มเข้าใจและเห็นถึง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3300"/>
                </a:solidFill>
                <a:effectLst/>
                <a:cs typeface="Tahoma" charset="0"/>
              </a:rPr>
              <a:t>ปัญหาความไม่เข้าใจกัน</a:t>
            </a:r>
            <a:r>
              <a:rPr lang="th-TH" sz="5400" b="1">
                <a:effectLst/>
                <a:cs typeface="Tahoma" charset="0"/>
              </a:rPr>
              <a:t> 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cs typeface="Tahoma" charset="0"/>
              </a:rPr>
              <a:t>อันเป็นผลสืบเนื่องมาจาก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3300"/>
                </a:solidFill>
                <a:effectLst/>
                <a:cs typeface="Tahoma" charset="0"/>
              </a:rPr>
              <a:t>การสื่อสารข้ามโลกทัศน์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cs typeface="Tahoma" charset="0"/>
              </a:rPr>
              <a:t>ระหว่าง </a:t>
            </a:r>
            <a:r>
              <a:rPr lang="th-TH" sz="5400" b="1">
                <a:solidFill>
                  <a:srgbClr val="FFFF00"/>
                </a:solidFill>
                <a:effectLst/>
                <a:cs typeface="Tahoma" charset="0"/>
              </a:rPr>
              <a:t>พุทธ </a:t>
            </a:r>
            <a:r>
              <a:rPr lang="th-TH" sz="5400" b="1">
                <a:effectLst/>
                <a:cs typeface="Tahoma" charset="0"/>
              </a:rPr>
              <a:t>และ </a:t>
            </a:r>
            <a:r>
              <a:rPr lang="th-TH" sz="5400" b="1">
                <a:solidFill>
                  <a:srgbClr val="FFFF00"/>
                </a:solidFill>
                <a:effectLst/>
                <a:cs typeface="Tahoma" charset="0"/>
              </a:rPr>
              <a:t>คริสต์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929688" cy="631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ยิ่งเราเข้าใจศาสนาพุทธ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เราจะยิ่งตระหนักถึง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ความสับสน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ความ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เข้าใจได้ยาก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และความ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ไม่เกี่ยวข้อง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ของพระกิตติคุณที่สื่อออกไป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ต่อวิถีชีวิตแบบพุทธ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188"/>
            <a:ext cx="9144000" cy="650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ยิ่งเข้าใจว่าชาวพุทธ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มองคริสต์อย่างไร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เราจะยิ่งซาบซึ้งถึง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ความยากลำบาก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ความสลับซับซ้อน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ในการสื่อพระคริสต์สู่คนไทย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450"/>
            <a:ext cx="9144000" cy="638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5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การที่จะสื่อพระคริสต์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ข้ามไปสู่โลกทัศน์พุทธ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เป็นงานที่ท้าทาย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5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สำหรับคริสเตียนไทย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144000" cy="616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ปัญหาความไม่เข้าใจนี้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เกิดขึ้นเนื่องจากคริสเตียน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มองข้าม และ ไม่ตระหนักว่า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เราไม่ได้สื่อพระคริสต์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กับคนในโลกทัศน์เดียวกัน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แต่เรากำลังสื่อข้ามโลกทัศน์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effectLst/>
                <a:latin typeface="Tahoma" charset="0"/>
                <a:cs typeface="Tahoma" charset="0"/>
              </a:rPr>
              <a:t>คริสเตียนไทยส่วนใหญ่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effectLst/>
                <a:latin typeface="Tahoma" charset="0"/>
                <a:cs typeface="Tahoma" charset="0"/>
              </a:rPr>
              <a:t> ยังไม่ตระหนัก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effectLst/>
                <a:latin typeface="Tahoma" charset="0"/>
                <a:cs typeface="Tahoma" charset="0"/>
              </a:rPr>
              <a:t>ถึงความจำเป็นที่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effectLst/>
                <a:latin typeface="Tahoma" charset="0"/>
                <a:cs typeface="Tahoma" charset="0"/>
              </a:rPr>
              <a:t>จะต้องเข้าใจ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000" b="1">
                <a:effectLst/>
                <a:latin typeface="Tahoma" charset="0"/>
                <a:cs typeface="Tahoma" charset="0"/>
              </a:rPr>
              <a:t>พุทธศาสนา</a:t>
            </a:r>
            <a:endParaRPr lang="th-TH" sz="66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1440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เพราะความไม่เข้าใจ  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พุทธศาสนา  เราจึงไม่ตระหนักว่า</a:t>
            </a:r>
            <a:r>
              <a:rPr lang="th-TH" sz="44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ภาษาไทยที่เราใช้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สื่อพระคริสต์อยู่นั้น ไม่เป็นที่เข้าใจ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หรือโดนใจพี่น้องชาวพุทธ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3738"/>
            <a:ext cx="9144000" cy="573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เพราะความไม่เข้าใจ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โลกทัศน์พุทธ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ทำให้เราไม่เข้าใจว่า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ทำไม เขา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จึงไม่เข้าใจเรา </a:t>
            </a:r>
            <a:r>
              <a:rPr lang="en-US" sz="6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?</a:t>
            </a:r>
            <a:endParaRPr lang="th-TH" sz="60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8858250" cy="602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ถ้าเราเข้าใจโลกทัศน์พุทธ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เราจึงจะสามารถเข้าใจว่าทำไม...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ศาสนาคริสต์ที่เราสื่อไปนั้น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ไม่เป็นที่เข้าใจ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และไม่เป็นที่ต้องการ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ของชาวพุทธ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7188"/>
            <a:ext cx="9144000" cy="6500812"/>
          </a:xfrm>
        </p:spPr>
        <p:txBody>
          <a:bodyPr/>
          <a:lstStyle/>
          <a:p>
            <a:pPr eaLnBrk="1" hangingPunct="1"/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จริงหรือ....</a:t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>ที่เราทำได้เพียง</a:t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พึ่งพระวิญญาณบริสุทธิ์</a:t>
            </a:r>
            <a:b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ที่จะทำงานในใจ</a:t>
            </a:r>
            <a:b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</a:br>
            <a:r>
              <a:rPr lang="th-TH" sz="52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พี่น้องคนไทย</a:t>
            </a:r>
            <a: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  <a:t/>
            </a:r>
            <a:br>
              <a:rPr lang="th-TH" sz="5200" b="1">
                <a:solidFill>
                  <a:schemeClr val="tx1"/>
                </a:solidFill>
                <a:effectLst/>
                <a:latin typeface="Tahoma" charset="0"/>
                <a:cs typeface="Tahoma" charset="0"/>
              </a:rPr>
            </a:br>
            <a:endParaRPr lang="th-TH" sz="5200" b="1">
              <a:solidFill>
                <a:schemeClr val="tx1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503238"/>
            <a:ext cx="9036050" cy="614045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20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เพราะโลกทัศน์คริสต์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แตกต่างจาก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โลกทัศน์พุทธ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endParaRPr lang="th-TH" sz="20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โลกทัศน์คริสต์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เป็นเรื่องที่เขาไม่คุ้นเคย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ไม่เกี่ยวข้อง และ รู้สึกแปลก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620713"/>
            <a:ext cx="8750300" cy="588010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คำศัพท์ไทย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ที่เป็นหลักคริสตธรรม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เมื่อสื่อให้ผู้ที่มีโลกทัศน์พุทธฟัง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เขาจะไม่มีความเข้าใจ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เหมือนดังที่เราต้องการ</a:t>
            </a: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ให้เขาเข้าใจ</a:t>
            </a:r>
            <a:endParaRPr lang="th-TH" sz="44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179388" y="404813"/>
            <a:ext cx="8640762" cy="1079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5976937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54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พระเจ้า (God)</a:t>
            </a:r>
          </a:p>
          <a:p>
            <a:pPr eaLnBrk="1" hangingPunct="1">
              <a:buFont typeface="Wingdings" charset="0"/>
              <a:buNone/>
            </a:pPr>
            <a:endParaRPr lang="en-US" sz="4000" b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พุทธ :  	มีได้หลายความหมาย</a:t>
            </a:r>
          </a:p>
          <a:p>
            <a:pPr eaLnBrk="1" hangingPunct="1">
              <a:buFont typeface="Wingdings" charset="0"/>
              <a:buNone/>
            </a:pPr>
            <a:endParaRPr lang="en-US" sz="40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คริสต์ :	ผู้ทรงสร้าง, ผู้ครอบครอง</a:t>
            </a:r>
            <a:r>
              <a:rPr lang="en-US" sz="2400">
                <a:effectLst/>
                <a:latin typeface="Tahoma" charset="0"/>
                <a:cs typeface="Tahoma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ตน, คน, (Self), มนุษย์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effectLst/>
                <a:latin typeface="Tahoma" charset="0"/>
                <a:cs typeface="Tahoma" charset="0"/>
              </a:rPr>
              <a:t>พุทธ :  	</a:t>
            </a:r>
            <a:r>
              <a:rPr lang="en-US" b="1">
                <a:effectLst/>
                <a:latin typeface="Tahoma" charset="0"/>
                <a:cs typeface="Tahoma" charset="0"/>
              </a:rPr>
              <a:t>เบญจขันธ์  ถ้าสามารถตระหนักได้ว่า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effectLst/>
                <a:latin typeface="Tahoma" charset="0"/>
                <a:cs typeface="Tahoma" charset="0"/>
              </a:rPr>
              <a:t>		         เบญจขันธ์นั้นเป็นอนัตตา ไม่ยึดมั่น			ถือมั่นว่าเป็นตัวกูของกู ก็จะพ้นจาก			ทุกข์ หลุดจากวัฏสงสารเข้าสู่นิพพาน</a:t>
            </a:r>
          </a:p>
          <a:p>
            <a:pPr eaLnBrk="1" hangingPunct="1">
              <a:buFont typeface="Wingdings" charset="0"/>
              <a:buNone/>
            </a:pPr>
            <a:r>
              <a:rPr lang="en-US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คริสต์ :	</a:t>
            </a:r>
            <a:r>
              <a:rPr lang="en-US" sz="3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ถูกสร้างมาในพระฉายาของพระเจ้า       			(created in the image of God) 			 เพื่อที่จะมีความสัมพันธ์กับผู้ทรงสร้าง 		    	(Intended to heave a relationship 		with the creator God)</a:t>
            </a:r>
            <a:r>
              <a:rPr lang="en-US" sz="2600">
                <a:effectLst/>
                <a:latin typeface="Tahoma" charset="0"/>
                <a:cs typeface="Tahoma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477838"/>
            <a:ext cx="9036050" cy="60944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คริสต์สอนให้รัก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รักพระเจ้า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และรักคนอื่นเหมือนรักตนเอง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ฟังดูราวกับว่า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เป็นคำสอนให้หมกมุ่น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อยู่ในโลกียวิสัย ยังยึดติดอยู่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ไม่รู้จักปล่อยวาง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179388" y="404813"/>
            <a:ext cx="8640762" cy="1079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6250"/>
            <a:ext cx="8353425" cy="597693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th-TH" sz="5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เป้าหมายชีวิต </a:t>
            </a:r>
            <a:r>
              <a:rPr lang="en-US" sz="5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(goal)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4000" b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th-TH" sz="3600" b="1">
                <a:solidFill>
                  <a:srgbClr val="FF9900"/>
                </a:solidFill>
                <a:latin typeface="Tahoma" charset="0"/>
                <a:cs typeface="Tahoma" charset="0"/>
              </a:rPr>
              <a:t>∆</a:t>
            </a:r>
            <a:r>
              <a:rPr lang="en-US" sz="4000" b="1">
                <a:effectLst/>
                <a:latin typeface="Tahoma" charset="0"/>
                <a:cs typeface="Tahoma" charset="0"/>
              </a:rPr>
              <a:t> 	</a:t>
            </a:r>
            <a:r>
              <a:rPr lang="th-TH" sz="4000" b="1">
                <a:effectLst/>
                <a:latin typeface="Tahoma" charset="0"/>
                <a:cs typeface="Tahoma" charset="0"/>
              </a:rPr>
              <a:t>เข้าสู่พระนิพพาน</a:t>
            </a:r>
            <a:endParaRPr lang="en-US" sz="40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9900"/>
                </a:solidFill>
                <a:cs typeface="Angsana New" charset="0"/>
                <a:sym typeface="Wingdings 2" charset="0"/>
              </a:rPr>
              <a:t></a:t>
            </a:r>
            <a:r>
              <a:rPr lang="en-US" sz="2800" b="1">
                <a:solidFill>
                  <a:srgbClr val="FF9900"/>
                </a:solidFill>
                <a:cs typeface="Angsana New" charset="0"/>
                <a:sym typeface="Wingdings 2" charset="0"/>
              </a:rPr>
              <a:t>		</a:t>
            </a: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เข้าสู่แผ่นดินของพระเจ้า ซึ่งคน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พุทธมักจะเข้าใจผิดว่า เป็นการที่	อัตตาทำอะไรเพื่ออัตตา คือ เพื่อ	ตัวตนจะไปสวรรค์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ไปอยู่กับพระเจ้า</a:t>
            </a:r>
            <a:endParaRPr lang="en-US" sz="4000" b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400">
              <a:effectLst/>
              <a:latin typeface="Tahoma" charset="0"/>
              <a:cs typeface="Tahoma" charset="0"/>
            </a:endParaRPr>
          </a:p>
        </p:txBody>
      </p:sp>
      <p:pic>
        <p:nvPicPr>
          <p:cNvPr id="94211" name="Picture 4" descr="GOALS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941888"/>
            <a:ext cx="27352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179388" y="404813"/>
            <a:ext cx="8640762" cy="1079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77838"/>
            <a:ext cx="8893175" cy="62642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8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สวรรค์ (heaven) นรก (hell)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4000" b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th-TH" sz="3600" b="1">
                <a:solidFill>
                  <a:srgbClr val="FF9900"/>
                </a:solidFill>
                <a:latin typeface="Tahoma" charset="0"/>
                <a:cs typeface="Tahoma" charset="0"/>
              </a:rPr>
              <a:t>∆</a:t>
            </a:r>
            <a:r>
              <a:rPr lang="en-US" b="1">
                <a:effectLst/>
                <a:latin typeface="Tahoma" charset="0"/>
                <a:cs typeface="Tahoma" charset="0"/>
              </a:rPr>
              <a:t> 	</a:t>
            </a:r>
            <a:r>
              <a:rPr lang="en-US" sz="3600" b="1">
                <a:effectLst/>
                <a:latin typeface="Tahoma" charset="0"/>
                <a:cs typeface="Tahoma" charset="0"/>
              </a:rPr>
              <a:t>มีหลายระดับที่จะไปเกิดเพื่อเสวยสุข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effectLst/>
                <a:latin typeface="Tahoma" charset="0"/>
                <a:cs typeface="Tahoma" charset="0"/>
              </a:rPr>
              <a:t>		หรือรับทุกข์ตามแต่ผลกรรมของตนที่	ทำไว้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9900"/>
                </a:solidFill>
                <a:cs typeface="Angsana New" charset="0"/>
                <a:sym typeface="Wingdings 2" charset="0"/>
              </a:rPr>
              <a:t></a:t>
            </a:r>
            <a:r>
              <a:rPr lang="en-US" sz="3600" b="1">
                <a:effectLst/>
                <a:latin typeface="Tahoma" charset="0"/>
                <a:cs typeface="Tahoma" charset="0"/>
              </a:rPr>
              <a:t>		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การไปอยู่กับพระเจ้าในแผ่นดินของ		พระเจ้าหรือการถูกตัดขาดจากพระเจ้า</a:t>
            </a:r>
            <a:r>
              <a:rPr lang="en-US" sz="3000">
                <a:effectLst/>
                <a:latin typeface="Tahoma" charset="0"/>
                <a:cs typeface="Tahoma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252413" y="404813"/>
            <a:ext cx="8640762" cy="1079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8642350" cy="60483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 </a:t>
            </a:r>
            <a:r>
              <a:rPr lang="en-US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ความรอด, ความหลุดพ้น(freedom)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4400" b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th-TH" sz="3600" b="1">
                <a:solidFill>
                  <a:srgbClr val="FF9900"/>
                </a:solidFill>
                <a:latin typeface="Tahoma" charset="0"/>
                <a:cs typeface="Tahoma" charset="0"/>
              </a:rPr>
              <a:t>	∆</a:t>
            </a:r>
            <a:r>
              <a:rPr lang="en-US" sz="4800" b="1">
                <a:effectLst/>
                <a:latin typeface="Tahoma" charset="0"/>
                <a:cs typeface="Tahoma" charset="0"/>
              </a:rPr>
              <a:t> 		วิมุตติ พ้นจากทุกข์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9900"/>
                </a:solidFill>
                <a:cs typeface="Angsana New" charset="0"/>
                <a:sym typeface="Wingdings 2" charset="0"/>
              </a:rPr>
              <a:t>	</a:t>
            </a:r>
            <a:r>
              <a:rPr lang="en-US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		รอดจากความบาป</a:t>
            </a:r>
            <a:r>
              <a:rPr lang="en-US" sz="3800">
                <a:effectLst/>
                <a:latin typeface="Tahoma" charset="0"/>
                <a:cs typeface="Tahoma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252413" y="404813"/>
            <a:ext cx="8640762" cy="1079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th-TH" sz="5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ความบาป </a:t>
            </a:r>
            <a:r>
              <a:rPr lang="en-US" sz="5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(sin)</a:t>
            </a:r>
            <a:endParaRPr lang="th-TH" sz="4000" b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th-TH" sz="3600" b="1">
                <a:solidFill>
                  <a:srgbClr val="FF9900"/>
                </a:solidFill>
                <a:latin typeface="Tahoma" charset="0"/>
                <a:cs typeface="Tahoma" charset="0"/>
              </a:rPr>
              <a:t>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3600" b="1">
                <a:solidFill>
                  <a:srgbClr val="FF9900"/>
                </a:solidFill>
                <a:latin typeface="Tahoma" charset="0"/>
                <a:cs typeface="Tahoma" charset="0"/>
              </a:rPr>
              <a:t>  ∆</a:t>
            </a:r>
            <a:r>
              <a:rPr lang="th-TH" sz="4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 		ไม่มี</a:t>
            </a:r>
            <a:r>
              <a:rPr lang="th-TH" sz="4000" b="1">
                <a:effectLst/>
                <a:latin typeface="Tahoma" charset="0"/>
                <a:cs typeface="Tahoma" charset="0"/>
              </a:rPr>
              <a:t>ความบาปแบบคริสต์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4000" b="1">
                <a:effectLst/>
                <a:latin typeface="Tahoma" charset="0"/>
                <a:cs typeface="Tahoma" charset="0"/>
              </a:rPr>
              <a:t>			แต่มีการกระทำที่เป็นกรรมดำ 		อกุศลกรรม</a:t>
            </a:r>
            <a:r>
              <a:rPr lang="en-US" sz="4000" b="1">
                <a:effectLst/>
                <a:latin typeface="Tahoma" charset="0"/>
                <a:cs typeface="Tahoma" charset="0"/>
              </a:rPr>
              <a:t>-</a:t>
            </a:r>
            <a:r>
              <a:rPr lang="th-TH" sz="4000" b="1">
                <a:effectLst/>
                <a:latin typeface="Tahoma" charset="0"/>
                <a:cs typeface="Tahoma" charset="0"/>
              </a:rPr>
              <a:t>บาป,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4000" b="1">
                <a:effectLst/>
                <a:latin typeface="Tahoma" charset="0"/>
                <a:cs typeface="Tahoma" charset="0"/>
              </a:rPr>
              <a:t>			กุศลกรรม</a:t>
            </a:r>
            <a:r>
              <a:rPr lang="en-US" sz="4000" b="1">
                <a:effectLst/>
                <a:latin typeface="Tahoma" charset="0"/>
                <a:cs typeface="Tahoma" charset="0"/>
              </a:rPr>
              <a:t>-</a:t>
            </a:r>
            <a:r>
              <a:rPr lang="th-TH" sz="4000" b="1">
                <a:effectLst/>
                <a:latin typeface="Tahoma" charset="0"/>
                <a:cs typeface="Tahoma" charset="0"/>
              </a:rPr>
              <a:t>บุญ</a:t>
            </a:r>
            <a:endParaRPr lang="en-US" sz="40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4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9900"/>
                </a:solidFill>
                <a:cs typeface="Angsana New" charset="0"/>
                <a:sym typeface="Wingdings 2" charset="0"/>
              </a:rPr>
              <a:t>	</a:t>
            </a: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		การไม่เชื่อฟังพระเจ้า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40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ผิดต่อพระเจ้า</a:t>
            </a:r>
            <a:r>
              <a:rPr lang="en-US" sz="3600">
                <a:effectLst/>
                <a:latin typeface="Tahoma" charset="0"/>
                <a:cs typeface="Tahoma" charset="0"/>
              </a:rPr>
              <a:t>   </a:t>
            </a:r>
            <a:endParaRPr lang="th-TH" sz="3600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252413" y="404813"/>
            <a:ext cx="8640762" cy="1079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404813"/>
            <a:ext cx="8893175" cy="62642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5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ความจริงเกี่ยวกับโลก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4000" b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th-TH" sz="3600" b="1">
                <a:solidFill>
                  <a:srgbClr val="FF9900"/>
                </a:solidFill>
                <a:latin typeface="Tahoma" charset="0"/>
                <a:cs typeface="Tahoma" charset="0"/>
              </a:rPr>
              <a:t>	∆</a:t>
            </a:r>
            <a:r>
              <a:rPr lang="en-US" sz="3600" b="1">
                <a:effectLst/>
                <a:latin typeface="Tahoma" charset="0"/>
                <a:cs typeface="Tahoma" charset="0"/>
              </a:rPr>
              <a:t> 		ไตรลักษณ์ อนิจจัง ทุกขัง อนัตตา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effectLst/>
                <a:latin typeface="Tahoma" charset="0"/>
                <a:cs typeface="Tahoma" charset="0"/>
              </a:rPr>
              <a:t>			</a:t>
            </a:r>
            <a:endParaRPr lang="en-US" sz="2000" b="1"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</a:t>
            </a:r>
            <a:r>
              <a:rPr lang="en-US" sz="3600" b="1">
                <a:solidFill>
                  <a:srgbClr val="FF9900"/>
                </a:solidFill>
                <a:cs typeface="Angsana New" charset="0"/>
                <a:sym typeface="Wingdings 2" charset="0"/>
              </a:rPr>
              <a:t></a:t>
            </a:r>
            <a:r>
              <a:rPr lang="en-US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		</a:t>
            </a: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โลกนี้ถูกสร้างและอยู่ได้โดย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พระเจ้าควบคุม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ครอบครองและดูแล 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Created and sustained by God</a:t>
            </a:r>
            <a:r>
              <a:rPr lang="en-US">
                <a:effectLst/>
                <a:latin typeface="Tahoma" charset="0"/>
                <a:cs typeface="Tahoma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idx="1"/>
          </p:nvPr>
        </p:nvSpPr>
        <p:spPr>
          <a:xfrm>
            <a:off x="180975" y="549275"/>
            <a:ext cx="9144000" cy="64801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จริงหรือ....ที่คริสเตียนไทย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รู้พระคัมภีร์ ก็เพียงพอแล้ว </a:t>
            </a:r>
          </a:p>
          <a:p>
            <a:pPr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ไม่จำเป็นต้องเข้าใจพุทธศาสนา</a:t>
            </a: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</a:t>
            </a: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เพราะพระคัมภีร์มี</a:t>
            </a:r>
          </a:p>
          <a:p>
            <a:pPr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 ฤทธิ์อำนาจ ของพระเจ้า</a:t>
            </a:r>
          </a:p>
          <a:p>
            <a:pPr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  ที่จะทิ่มแทงใจคนไทย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idx="1"/>
          </p:nvPr>
        </p:nvSpPr>
        <p:spPr>
          <a:xfrm>
            <a:off x="109538" y="693738"/>
            <a:ext cx="9034462" cy="58785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เพราะความแตกต่าง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ของโลกทัศน์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จึงไม่น่าแปลกใจ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ที่พี่น้องชาวพุทธ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ไม่เข้าใจข่าวประเสริฐ</a:t>
            </a: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idx="1"/>
          </p:nvPr>
        </p:nvSpPr>
        <p:spPr>
          <a:xfrm>
            <a:off x="109538" y="765175"/>
            <a:ext cx="8891587" cy="59499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ข่าวประเสริฐที่สื่อออกไป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โดยมิได้คำนึงถึง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โลกทัศน์แบบพุทธนั้น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ไม่สามารถตอบสนองความต้องการ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และเป็นที่ยอมรับ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ของพี่น้องชาวไทยพุทธได้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620713"/>
            <a:ext cx="9034463" cy="52562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ท่านตระหนักหรือยังว่า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คริสเตียนไทย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กำลังสื่อสารข่าวประเสริฐ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ด้วยภาษาไทย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ที่ไม่เป็นที่เข้าใจ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ของพี่น้องชาวพุทธ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0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404813"/>
            <a:ext cx="9036050" cy="6167437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เมื่อเราเข้าใจโลกทัศน์พุทธ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เราจึงจะเข้าใจว่า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สิ่งที่เรากำลังพูดนั้น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ทำให้ชาวพุทธสับสน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และฟังไม่เข้าใจ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0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549275"/>
            <a:ext cx="8821738" cy="602297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เมื่อเราทราบว่า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 </a:t>
            </a:r>
            <a:r>
              <a:rPr lang="ja-JP" altLang="th-TH" sz="4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</a:t>
            </a:r>
            <a:r>
              <a:rPr lang="th-TH" altLang="ja-JP" sz="4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ชาวพุทธมองชาวคริสต์อย่างไร</a:t>
            </a:r>
            <a:r>
              <a:rPr lang="ja-JP" altLang="th-TH" sz="4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”</a:t>
            </a:r>
            <a:r>
              <a:rPr lang="th-TH" altLang="ja-JP" sz="44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เผยให้เราเห็น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ช่องว่าง</a:t>
            </a:r>
            <a:r>
              <a:rPr lang="th-TH" sz="4400" b="1">
                <a:effectLst/>
                <a:latin typeface="Tahoma" charset="0"/>
                <a:cs typeface="Tahoma" charset="0"/>
              </a:rPr>
              <a:t>ระหว่างโลกทัศน์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ที่เราจะต้องสื่อสารข้ามไป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476250"/>
            <a:ext cx="9034463" cy="525621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ความเข้าใจคริสต์ศาสนาของชาวพุทธ เผยให้เห็นว่า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คริสเตียนจะต้องแก้ไข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วิธีการนำเสนอที่ไม่เกิดผล</a:t>
            </a:r>
            <a:r>
              <a:rPr lang="th-TH" sz="4000" b="1"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เพราะการนำเสนอพระคริสต์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000" b="1">
                <a:effectLst/>
                <a:latin typeface="Tahoma" charset="0"/>
                <a:cs typeface="Tahoma" charset="0"/>
              </a:rPr>
              <a:t>ของคริสเตียนที่ผ่านมานั้น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 u="sng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ขาดการคำนึงถึงบริบทพุทธ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0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476250"/>
            <a:ext cx="9109075" cy="602456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เราสื่อ โดยไม่ตระหนักว่า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เรากำลังสื่อพระคริสต์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ข้ามไปสู่โลกทัศน์พุทธ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โดยที่ขาดความเข้าใจ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โลกทัศน์พุทธ</a:t>
            </a:r>
            <a:endParaRPr lang="th-TH" sz="5400" b="1" u="sng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476250"/>
            <a:ext cx="9109075" cy="6167438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ศาสนาคริสต์ จึงถูกมองว่า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เป็น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ศาสนาที่ด้อยกว่า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และ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ไม่สามารถสนองตอบ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ความต้องการ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ของชาวพุทธได้</a:t>
            </a:r>
            <a:endParaRPr lang="th-TH" sz="4800" b="1" u="sng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476250"/>
            <a:ext cx="9109075" cy="6167438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ถ้าหากเรา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ไม่รู้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โลกทัศน์พุทธ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เราก็จะ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ไม่เข้าใจ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สาเหตุ  ต้นตอ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ของ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ความเข้าใจผิด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ที่เกิดขึ้น</a:t>
            </a:r>
            <a:endParaRPr lang="th-TH" sz="4800" b="1" u="sng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022975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เราจะต้องสื่อพระคริสต์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ให้เป็นที่เข้าใจ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ในบริบทพุทธศาสนา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เพื่อช่วยให้พี่น้องชาวพุทธ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ได้มีโอกาสรู้จักพระคริสต์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549275"/>
            <a:ext cx="8640763" cy="6119813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ทำไมประชาชนใน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ประเทศเอเชียที่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นับถือพุทธศาสนา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จึงไม่ค่อยยอมรับ</a:t>
            </a:r>
          </a:p>
          <a:p>
            <a:pPr algn="ctr" eaLnBrk="1" hangingPunct="1">
              <a:buFont typeface="Wingdings" charset="0"/>
              <a:buNone/>
            </a:pPr>
            <a:r>
              <a:rPr lang="th-TH" sz="66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พระกิตติคุณ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477838"/>
            <a:ext cx="8785225" cy="61198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พี่น้องชาวพุทธจะได้ตระหนักว่า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ศาสนาคริสต์ ไม่ใช่ศาสนาต่างชาติ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ที่ตนไม่คุ้นเคย</a:t>
            </a: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เพื่อเขาจะเกิดความเข้าใจ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และเห็นถึงทางเลือกใหม่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4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ในการที่เขาจะหลุดพ้นจากทุกข์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95288" y="1196975"/>
            <a:ext cx="8424862" cy="27368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497888" cy="266382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6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เราจะต้องแก้ปัญหา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th-TH" sz="60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การสื่อสารข้ามโลกทัศน์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333375"/>
            <a:ext cx="9109075" cy="6381750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ความพยายามเข้าใจการมองโลก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ของชาวพุทธ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400" b="1">
                <a:effectLst/>
                <a:latin typeface="Tahoma" charset="0"/>
                <a:cs typeface="Tahoma" charset="0"/>
              </a:rPr>
              <a:t>ช่วยให้เราตระหนักว่า 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400" b="1"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คริสเตียนเรานั่นแหละ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ที่</a:t>
            </a:r>
            <a:r>
              <a:rPr lang="th-TH" sz="4800" b="1" i="1">
                <a:effectLst/>
                <a:latin typeface="Tahoma" charset="0"/>
                <a:cs typeface="Tahoma" charset="0"/>
              </a:rPr>
              <a:t>ไม่ได้สื่อพระคริสต์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ให้เป็นที่เข้าใจของชาวพุทธ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 i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620713"/>
            <a:ext cx="9109075" cy="5951537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เราต้อง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เข้าใจ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โลกทัศน์พุทธ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ก่อน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เรา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จึงจะ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สร้างสะพาน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ข้าม</a:t>
            </a:r>
            <a:r>
              <a:rPr lang="th-TH" sz="4800" b="1">
                <a:effectLst/>
                <a:latin typeface="Tahoma" charset="0"/>
                <a:cs typeface="Tahoma" charset="0"/>
              </a:rPr>
              <a:t>ช่องว่าง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ระหว่างโลกทัศน์</a:t>
            </a: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ได้</a:t>
            </a:r>
            <a:endParaRPr lang="th-TH" sz="5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 i="1"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620713"/>
            <a:ext cx="9034463" cy="5256212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เราต้องเรียนรู้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effectLst/>
                <a:latin typeface="Tahoma" charset="0"/>
                <a:cs typeface="Tahoma" charset="0"/>
              </a:rPr>
              <a:t>โลกทัศน์ของกันและกัน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เพื่อแก้ปัญหา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ความไม่เข้าใจกันและกัน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54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ในการสื่อสาร</a:t>
            </a:r>
            <a:endParaRPr lang="th-TH" sz="54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0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476250"/>
            <a:ext cx="9034463" cy="525621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คริสเตียนจะต้องพยายาม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เข้าใจชาวพุทธ ...ไม่เช่นนั้น 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เราจะไม่สามารถสื่อพระคริสต์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ข้ามไปสู่พี่น้องที่มีโลกทัศน์พุทธ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ได้สำเร็จ</a:t>
            </a:r>
            <a:endParaRPr lang="th-TH" sz="48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323850" y="333375"/>
            <a:ext cx="8640763" cy="2303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-323850" y="476250"/>
            <a:ext cx="9034463" cy="5256213"/>
          </a:xfrm>
        </p:spPr>
        <p:txBody>
          <a:bodyPr/>
          <a:lstStyle/>
          <a:p>
            <a:pPr marL="609600" indent="-609600" algn="r" eaLnBrk="1" hangingPunct="1">
              <a:buFont typeface="Wingdings" charset="0"/>
              <a:buNone/>
            </a:pPr>
            <a:r>
              <a:rPr lang="th-TH" sz="48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การท้าทาย</a:t>
            </a:r>
          </a:p>
          <a:p>
            <a:pPr marL="609600" indent="-609600" algn="r" eaLnBrk="1" hangingPunct="1">
              <a:buFont typeface="Wingdings" charset="0"/>
              <a:buNone/>
            </a:pPr>
            <a:r>
              <a:rPr lang="th-TH" sz="4800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ในการสื่อพระคริสต์ สู่คนไทย</a:t>
            </a:r>
            <a:endParaRPr lang="th-TH" sz="4800" b="1" i="1">
              <a:solidFill>
                <a:srgbClr val="FF33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r" eaLnBrk="1" hangingPunct="1">
              <a:buFont typeface="Wingdings" charset="0"/>
              <a:buNone/>
            </a:pPr>
            <a:endParaRPr lang="th-TH" sz="48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  <p:pic>
        <p:nvPicPr>
          <p:cNvPr id="115715" name="Picture 4" descr="CMENO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324485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idx="1"/>
          </p:nvPr>
        </p:nvSpPr>
        <p:spPr>
          <a:xfrm>
            <a:off x="34925" y="476250"/>
            <a:ext cx="9034463" cy="5256213"/>
          </a:xfrm>
        </p:spPr>
        <p:txBody>
          <a:bodyPr/>
          <a:lstStyle/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คริสเตียนไทยควรที่จะสามารถ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อธิบายความเชื่อของตน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ให้พี่น้องคนไทย</a:t>
            </a:r>
          </a:p>
          <a:p>
            <a:pPr marL="609600" indent="-609600" algn="ctr" eaLnBrk="1" hangingPunct="1">
              <a:buFont typeface="Wingdings" charset="0"/>
              <a:buNone/>
            </a:pPr>
            <a:r>
              <a:rPr lang="th-TH" sz="4800" b="1">
                <a:effectLst/>
                <a:latin typeface="Tahoma" charset="0"/>
                <a:cs typeface="Tahoma" charset="0"/>
              </a:rPr>
              <a:t>สามารถเข้าใจได้</a:t>
            </a:r>
            <a:endParaRPr lang="th-TH" sz="48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marL="609600" indent="-609600" algn="ctr" eaLnBrk="1" hangingPunct="1">
              <a:buFont typeface="Wingdings" charset="0"/>
              <a:buNone/>
            </a:pPr>
            <a:endParaRPr lang="th-TH" sz="4800" b="1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idx="1"/>
          </p:nvPr>
        </p:nvSpPr>
        <p:spPr>
          <a:xfrm>
            <a:off x="0" y="404813"/>
            <a:ext cx="9144000" cy="5400675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FFFF00"/>
                </a:solidFill>
                <a:effectLst/>
                <a:cs typeface="Tahoma" charset="0"/>
              </a:rPr>
              <a:t>อ.เปาโล</a:t>
            </a:r>
            <a:r>
              <a:rPr lang="en-US" sz="5400" b="1">
                <a:effectLst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effectLst/>
                <a:latin typeface="Tahoma" charset="0"/>
                <a:cs typeface="Tahoma" charset="0"/>
              </a:rPr>
              <a:t>	</a:t>
            </a:r>
            <a:r>
              <a:rPr lang="en-US" sz="3400" b="1">
                <a:effectLst/>
                <a:latin typeface="Tahoma" charset="0"/>
                <a:cs typeface="Tahoma" charset="0"/>
              </a:rPr>
              <a:t>เน้นถึงความสำคัญของการที่เราจะต้องสื่อสาร</a:t>
            </a:r>
          </a:p>
          <a:p>
            <a:pPr eaLnBrk="1" hangingPunct="1">
              <a:buFont typeface="Wingdings" charset="0"/>
              <a:buNone/>
            </a:pPr>
            <a:r>
              <a:rPr lang="en-US" sz="3400" b="1">
                <a:effectLst/>
                <a:latin typeface="Tahoma" charset="0"/>
                <a:cs typeface="Tahoma" charset="0"/>
              </a:rPr>
              <a:t>	เรื่องของพระคริสต์ในลักษณะที่คนฟัง</a:t>
            </a:r>
          </a:p>
          <a:p>
            <a:pPr eaLnBrk="1" hangingPunct="1">
              <a:buFont typeface="Wingdings" charset="0"/>
              <a:buNone/>
            </a:pPr>
            <a:r>
              <a:rPr lang="en-US" sz="3400" b="1">
                <a:effectLst/>
                <a:latin typeface="Tahoma" charset="0"/>
                <a:cs typeface="Tahoma" charset="0"/>
              </a:rPr>
              <a:t>	จะสามารถเข้าใจได้</a:t>
            </a:r>
            <a:r>
              <a:rPr lang="en-US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endParaRPr lang="en-US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i="1">
                <a:effectLst/>
                <a:latin typeface="Tahoma" charset="0"/>
                <a:cs typeface="Tahoma" charset="0"/>
              </a:rPr>
              <a:t>	</a:t>
            </a:r>
            <a:r>
              <a:rPr lang="en-US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“...โปรดอธิษฐานเพื่อข้าพเจ้า</a:t>
            </a:r>
          </a:p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จะได้ประกาศเรื่องราวอย่างแจ่มชัด ตามที่ควร...”</a:t>
            </a:r>
            <a:r>
              <a:rPr lang="en-US" altLang="ja-JP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th-TH" sz="2400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								</a:t>
            </a:r>
            <a:r>
              <a:rPr lang="th-TH" sz="2800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โคโลสี 4</a:t>
            </a:r>
            <a:r>
              <a:rPr lang="en-US" sz="2800" i="1">
                <a:solidFill>
                  <a:srgbClr val="FFFF00"/>
                </a:solidFill>
                <a:effectLst/>
                <a:latin typeface="Tahoma" charset="0"/>
                <a:cs typeface="Tahoma" charset="0"/>
              </a:rPr>
              <a:t>:3-4</a:t>
            </a:r>
          </a:p>
          <a:p>
            <a:pPr eaLnBrk="1" hangingPunct="1">
              <a:buFont typeface="Wingdings" charset="0"/>
              <a:buNone/>
            </a:pPr>
            <a:endParaRPr lang="en-US" sz="2400" i="1">
              <a:solidFill>
                <a:srgbClr val="FFFF00"/>
              </a:solidFill>
              <a:effectLst/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260350"/>
            <a:ext cx="8675687" cy="4751388"/>
          </a:xfrm>
        </p:spPr>
        <p:txBody>
          <a:bodyPr/>
          <a:lstStyle/>
          <a:p>
            <a:pPr eaLnBrk="1" hangingPunct="1"/>
            <a:r>
              <a:rPr lang="th-TH" sz="5400" b="1">
                <a:solidFill>
                  <a:srgbClr val="FFFF00"/>
                </a:solidFill>
                <a:effectLst/>
                <a:cs typeface="Tahoma" charset="0"/>
              </a:rPr>
              <a:t>พระเยซู</a:t>
            </a:r>
          </a:p>
          <a:p>
            <a:pPr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	ทรงเลือกใช้ คำศัพท์สามคำได้แก่ </a:t>
            </a:r>
          </a:p>
          <a:p>
            <a:pPr eaLnBrk="1" hangingPunct="1">
              <a:buFont typeface="Wingdings" charset="0"/>
              <a:buNone/>
            </a:pPr>
            <a:r>
              <a:rPr lang="th-TH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	ชีวิตนิรันดร์</a:t>
            </a:r>
            <a:r>
              <a:rPr lang="th-TH" b="1">
                <a:effectLst/>
                <a:latin typeface="Tahoma" charset="0"/>
                <a:cs typeface="Tahoma" charset="0"/>
              </a:rPr>
              <a:t>, </a:t>
            </a:r>
            <a:r>
              <a:rPr lang="th-TH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แผ่นดินของพระเจ้า</a:t>
            </a:r>
            <a:r>
              <a:rPr lang="th-TH" b="1">
                <a:effectLst/>
                <a:latin typeface="Tahoma" charset="0"/>
                <a:cs typeface="Tahoma" charset="0"/>
              </a:rPr>
              <a:t>, </a:t>
            </a:r>
            <a:r>
              <a:rPr lang="th-TH" b="1">
                <a:solidFill>
                  <a:srgbClr val="FF3300"/>
                </a:solidFill>
                <a:effectLst/>
                <a:latin typeface="Tahoma" charset="0"/>
                <a:cs typeface="Tahoma" charset="0"/>
              </a:rPr>
              <a:t>ความรอด</a:t>
            </a:r>
            <a:r>
              <a:rPr lang="th-TH" b="1"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	เพื่อที่จะสื่อสารเนื้อหาคำสอน ให้</a:t>
            </a:r>
            <a:r>
              <a:rPr lang="th-TH" b="1">
                <a:solidFill>
                  <a:srgbClr val="33CC33"/>
                </a:solidFill>
                <a:effectLst/>
                <a:latin typeface="Tahoma" charset="0"/>
                <a:cs typeface="Tahoma" charset="0"/>
              </a:rPr>
              <a:t>ผู้ฟังเข้าใจ</a:t>
            </a:r>
            <a:r>
              <a:rPr lang="th-TH" b="1">
                <a:effectLst/>
                <a:latin typeface="Tahoma" charset="0"/>
                <a:cs typeface="Tahoma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		</a:t>
            </a:r>
          </a:p>
          <a:p>
            <a:pPr eaLnBrk="1" hangingPunct="1">
              <a:buFont typeface="Wingdings" charset="0"/>
              <a:buNone/>
            </a:pPr>
            <a:r>
              <a:rPr lang="th-TH" b="1">
                <a:effectLst/>
                <a:latin typeface="Tahoma" charset="0"/>
                <a:cs typeface="Tahoma" charset="0"/>
              </a:rPr>
              <a:t>	</a:t>
            </a:r>
            <a:r>
              <a:rPr lang="en-US" b="1">
                <a:effectLst/>
                <a:latin typeface="Tahoma" charset="0"/>
                <a:cs typeface="Tahoma" charset="0"/>
              </a:rPr>
              <a:t>- </a:t>
            </a:r>
            <a:r>
              <a:rPr lang="th-TH" b="1">
                <a:effectLst/>
                <a:latin typeface="Tahoma" charset="0"/>
                <a:cs typeface="Tahoma" charset="0"/>
              </a:rPr>
              <a:t>เศรษฐีหนุ่ม (มาระโก</a:t>
            </a:r>
            <a:r>
              <a:rPr lang="en-US" b="1">
                <a:effectLst/>
                <a:latin typeface="Tahoma" charset="0"/>
                <a:cs typeface="Tahoma" charset="0"/>
              </a:rPr>
              <a:t> 10:17-31</a:t>
            </a:r>
            <a:r>
              <a:rPr lang="th-TH" b="1">
                <a:effectLst/>
                <a:latin typeface="Tahoma" charset="0"/>
                <a:cs typeface="Tahoma" charset="0"/>
              </a:rPr>
              <a:t>)</a:t>
            </a:r>
            <a:r>
              <a:rPr lang="th-TH">
                <a:effectLst/>
                <a:latin typeface="Tahoma" charset="0"/>
                <a:cs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Globe">
  <a:themeElements>
    <a:clrScheme name="1_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1_Globe">
      <a:majorFont>
        <a:latin typeface="Arial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3429</Words>
  <Application>Microsoft Macintosh PowerPoint</Application>
  <PresentationFormat>On-screen Show (4:3)</PresentationFormat>
  <Paragraphs>811</Paragraphs>
  <Slides>127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127</vt:i4>
      </vt:variant>
    </vt:vector>
  </HeadingPairs>
  <TitlesOfParts>
    <vt:vector size="137" baseType="lpstr">
      <vt:lpstr>Verdana</vt:lpstr>
      <vt:lpstr>ＭＳ Ｐゴシック</vt:lpstr>
      <vt:lpstr>Arial</vt:lpstr>
      <vt:lpstr>Wingdings</vt:lpstr>
      <vt:lpstr>Angsana New</vt:lpstr>
      <vt:lpstr>Tahoma</vt:lpstr>
      <vt:lpstr>Browallia New</vt:lpstr>
      <vt:lpstr>Wingdings 2</vt:lpstr>
      <vt:lpstr>1_Globe</vt:lpstr>
      <vt:lpstr>Orbit</vt:lpstr>
      <vt:lpstr>PowerPoint Presentation</vt:lpstr>
      <vt:lpstr>PowerPoint Presentation</vt:lpstr>
      <vt:lpstr>ที่มา : คริสเตียนโปรเตสแตนท์ในประเทศไทย ปี 2009          โดย มนตรี  วิซเซอร์ Marten  Visser</vt:lpstr>
      <vt:lpstr>PowerPoint Presentation</vt:lpstr>
      <vt:lpstr> จริงหรือ... ที่คริสเตียนไทย อธิษฐานน้อยเกินไป...  ...ไม่ร้อนรนในการประกาศ  พี่น้องชาวไทยจึงกลับใจน้อย </vt:lpstr>
      <vt:lpstr>จริงหรือ.... ที่จิตใจคนไทยแข็งกระด้าง  ประกาศจึงไม่ค่อยได้ผล </vt:lpstr>
      <vt:lpstr>จริงหรือ.... ที่เราทำได้เพียง  พึ่งพระวิญญาณบริสุทธิ์ ที่จะทำงานในใจ พี่น้องคนไทย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Apologetics &amp; Evangelism link at BibleStudyDownloads.org</vt:lpstr>
    </vt:vector>
  </TitlesOfParts>
  <Company>nzn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WincoolV5</dc:creator>
  <cp:lastModifiedBy>Rick Griffith</cp:lastModifiedBy>
  <cp:revision>240</cp:revision>
  <dcterms:created xsi:type="dcterms:W3CDTF">2009-02-04T07:35:47Z</dcterms:created>
  <dcterms:modified xsi:type="dcterms:W3CDTF">2016-11-14T21:27:26Z</dcterms:modified>
</cp:coreProperties>
</file>